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Masters/slideMaster1.xml" ContentType="application/vnd.openxmlformats-officedocument.presentationml.slideMaster+xml"/>
  <Override PartName="/ppt/slideLayouts/slideLayout10.xml" ContentType="application/vnd.openxmlformats-officedocument.presentationml.slideLayout+xml"/>
  <Override PartName="/ppt/slideLayouts/slideLayout6.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notesSlides/notesSlide1.xml" ContentType="application/vnd.openxmlformats-officedocument.presentationml.notes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handoutMasterIdLst>
    <p:handoutMasterId r:id="rId18"/>
  </p:handoutMasterIdLst>
  <p:sldIdLst>
    <p:sldId id="2147327852" r:id="rId2"/>
    <p:sldId id="507" r:id="rId3"/>
    <p:sldId id="258" r:id="rId4"/>
    <p:sldId id="2147328021" r:id="rId5"/>
    <p:sldId id="2147328022" r:id="rId6"/>
    <p:sldId id="2147328023" r:id="rId7"/>
    <p:sldId id="2147328017" r:id="rId8"/>
    <p:sldId id="2147328019" r:id="rId9"/>
    <p:sldId id="2147328026" r:id="rId10"/>
    <p:sldId id="2147328024" r:id="rId11"/>
    <p:sldId id="2147328027" r:id="rId12"/>
    <p:sldId id="2147328028" r:id="rId13"/>
    <p:sldId id="2147328015" r:id="rId14"/>
    <p:sldId id="2147328025" r:id="rId15"/>
    <p:sldId id="2147328029" r:id="rId16"/>
  </p:sldIdLst>
  <p:sldSz cx="12192000" cy="6858000"/>
  <p:notesSz cx="7053263"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F2F16"/>
    <a:srgbClr val="724120"/>
    <a:srgbClr val="509753"/>
    <a:srgbClr val="FFFFFF"/>
    <a:srgbClr val="156082"/>
    <a:srgbClr val="EBB464"/>
    <a:srgbClr val="196B24"/>
    <a:srgbClr val="CAEEFB"/>
    <a:srgbClr val="0F9ED5"/>
    <a:srgbClr val="10486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5C2EFF1-0E92-4A6D-B2D8-B95C2D71424D}" v="2" dt="2025-12-08T16:05:25.87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869" autoAdjust="0"/>
    <p:restoredTop sz="97413" autoAdjust="0"/>
  </p:normalViewPr>
  <p:slideViewPr>
    <p:cSldViewPr snapToGrid="0">
      <p:cViewPr varScale="1">
        <p:scale>
          <a:sx n="111" d="100"/>
          <a:sy n="111" d="100"/>
        </p:scale>
        <p:origin x="1236"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26" Type="http://schemas.openxmlformats.org/officeDocument/2006/relationships/customXml" Target="../customXml/item3.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7585ADD-CA63-C6F2-5B99-2A9C9D580A14}"/>
              </a:ext>
            </a:extLst>
          </p:cNvPr>
          <p:cNvSpPr>
            <a:spLocks noGrp="1"/>
          </p:cNvSpPr>
          <p:nvPr>
            <p:ph type="hdr" sz="quarter"/>
          </p:nvPr>
        </p:nvSpPr>
        <p:spPr>
          <a:xfrm>
            <a:off x="0" y="1"/>
            <a:ext cx="3056308" cy="466725"/>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934A884E-7EBC-DB9A-45BB-65C5DEC1C294}"/>
              </a:ext>
            </a:extLst>
          </p:cNvPr>
          <p:cNvSpPr>
            <a:spLocks noGrp="1"/>
          </p:cNvSpPr>
          <p:nvPr>
            <p:ph type="dt" sz="quarter" idx="1"/>
          </p:nvPr>
        </p:nvSpPr>
        <p:spPr>
          <a:xfrm>
            <a:off x="3995361" y="1"/>
            <a:ext cx="3056308" cy="466725"/>
          </a:xfrm>
          <a:prstGeom prst="rect">
            <a:avLst/>
          </a:prstGeom>
        </p:spPr>
        <p:txBody>
          <a:bodyPr vert="horz" lIns="91440" tIns="45720" rIns="91440" bIns="45720" rtlCol="0"/>
          <a:lstStyle>
            <a:lvl1pPr algn="r">
              <a:defRPr sz="1200"/>
            </a:lvl1pPr>
          </a:lstStyle>
          <a:p>
            <a:fld id="{E11DCB59-B43F-4177-AD07-FB487745DEF7}" type="datetimeFigureOut">
              <a:rPr lang="en-US" smtClean="0"/>
              <a:t>12/8/2025</a:t>
            </a:fld>
            <a:endParaRPr lang="en-US" dirty="0"/>
          </a:p>
        </p:txBody>
      </p:sp>
      <p:sp>
        <p:nvSpPr>
          <p:cNvPr id="4" name="Footer Placeholder 3">
            <a:extLst>
              <a:ext uri="{FF2B5EF4-FFF2-40B4-BE49-F238E27FC236}">
                <a16:creationId xmlns:a16="http://schemas.microsoft.com/office/drawing/2014/main" id="{6E0B1A25-FCEA-A1BB-83F9-0B998247F9BA}"/>
              </a:ext>
            </a:extLst>
          </p:cNvPr>
          <p:cNvSpPr>
            <a:spLocks noGrp="1"/>
          </p:cNvSpPr>
          <p:nvPr>
            <p:ph type="ftr" sz="quarter" idx="2"/>
          </p:nvPr>
        </p:nvSpPr>
        <p:spPr>
          <a:xfrm>
            <a:off x="0" y="8842376"/>
            <a:ext cx="3056308" cy="466725"/>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C2331698-FEB4-6F4A-EC40-68595C0AA1B1}"/>
              </a:ext>
            </a:extLst>
          </p:cNvPr>
          <p:cNvSpPr>
            <a:spLocks noGrp="1"/>
          </p:cNvSpPr>
          <p:nvPr>
            <p:ph type="sldNum" sz="quarter" idx="3"/>
          </p:nvPr>
        </p:nvSpPr>
        <p:spPr>
          <a:xfrm>
            <a:off x="3995361" y="8842376"/>
            <a:ext cx="3056308" cy="466725"/>
          </a:xfrm>
          <a:prstGeom prst="rect">
            <a:avLst/>
          </a:prstGeom>
        </p:spPr>
        <p:txBody>
          <a:bodyPr vert="horz" lIns="91440" tIns="45720" rIns="91440" bIns="45720" rtlCol="0" anchor="b"/>
          <a:lstStyle>
            <a:lvl1pPr algn="r">
              <a:defRPr sz="1200"/>
            </a:lvl1pPr>
          </a:lstStyle>
          <a:p>
            <a:fld id="{25256049-F1E2-4DFF-8649-9D5EF699C53C}" type="slidenum">
              <a:rPr lang="en-US" smtClean="0"/>
              <a:t>‹#›</a:t>
            </a:fld>
            <a:endParaRPr lang="en-US" dirty="0"/>
          </a:p>
        </p:txBody>
      </p:sp>
    </p:spTree>
    <p:extLst>
      <p:ext uri="{BB962C8B-B14F-4D97-AF65-F5344CB8AC3E}">
        <p14:creationId xmlns:p14="http://schemas.microsoft.com/office/powerpoint/2010/main" val="236906529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56414" cy="467072"/>
          </a:xfrm>
          <a:prstGeom prst="rect">
            <a:avLst/>
          </a:prstGeom>
        </p:spPr>
        <p:txBody>
          <a:bodyPr vert="horz" lIns="93324" tIns="46662" rIns="93324" bIns="46662" rtlCol="0"/>
          <a:lstStyle>
            <a:lvl1pPr algn="l">
              <a:defRPr sz="1200"/>
            </a:lvl1pPr>
          </a:lstStyle>
          <a:p>
            <a:endParaRPr lang="en-US" dirty="0"/>
          </a:p>
        </p:txBody>
      </p:sp>
      <p:sp>
        <p:nvSpPr>
          <p:cNvPr id="3" name="Date Placeholder 2"/>
          <p:cNvSpPr>
            <a:spLocks noGrp="1"/>
          </p:cNvSpPr>
          <p:nvPr>
            <p:ph type="dt" idx="1"/>
          </p:nvPr>
        </p:nvSpPr>
        <p:spPr>
          <a:xfrm>
            <a:off x="3995218" y="0"/>
            <a:ext cx="3056414" cy="467072"/>
          </a:xfrm>
          <a:prstGeom prst="rect">
            <a:avLst/>
          </a:prstGeom>
        </p:spPr>
        <p:txBody>
          <a:bodyPr vert="horz" lIns="93324" tIns="46662" rIns="93324" bIns="46662" rtlCol="0"/>
          <a:lstStyle>
            <a:lvl1pPr algn="r">
              <a:defRPr sz="1200"/>
            </a:lvl1pPr>
          </a:lstStyle>
          <a:p>
            <a:fld id="{153F4B61-27FA-4E5E-894C-B0B6DC63BA5E}" type="datetimeFigureOut">
              <a:rPr lang="en-US" smtClean="0"/>
              <a:t>12/8/2025</a:t>
            </a:fld>
            <a:endParaRPr lang="en-US" dirty="0"/>
          </a:p>
        </p:txBody>
      </p:sp>
      <p:sp>
        <p:nvSpPr>
          <p:cNvPr id="4" name="Slide Image Placeholder 3"/>
          <p:cNvSpPr>
            <a:spLocks noGrp="1" noRot="1" noChangeAspect="1"/>
          </p:cNvSpPr>
          <p:nvPr>
            <p:ph type="sldImg" idx="2"/>
          </p:nvPr>
        </p:nvSpPr>
        <p:spPr>
          <a:xfrm>
            <a:off x="733425" y="1163638"/>
            <a:ext cx="5586413" cy="3141662"/>
          </a:xfrm>
          <a:prstGeom prst="rect">
            <a:avLst/>
          </a:prstGeom>
          <a:noFill/>
          <a:ln w="12700">
            <a:solidFill>
              <a:prstClr val="black"/>
            </a:solidFill>
          </a:ln>
        </p:spPr>
        <p:txBody>
          <a:bodyPr vert="horz" lIns="93324" tIns="46662" rIns="93324" bIns="46662" rtlCol="0" anchor="ctr"/>
          <a:lstStyle/>
          <a:p>
            <a:endParaRPr lang="en-US" dirty="0"/>
          </a:p>
        </p:txBody>
      </p:sp>
      <p:sp>
        <p:nvSpPr>
          <p:cNvPr id="5" name="Notes Placeholder 4"/>
          <p:cNvSpPr>
            <a:spLocks noGrp="1"/>
          </p:cNvSpPr>
          <p:nvPr>
            <p:ph type="body" sz="quarter" idx="3"/>
          </p:nvPr>
        </p:nvSpPr>
        <p:spPr>
          <a:xfrm>
            <a:off x="705327" y="4480004"/>
            <a:ext cx="5642610" cy="3665458"/>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1"/>
            <a:ext cx="3056414" cy="467071"/>
          </a:xfrm>
          <a:prstGeom prst="rect">
            <a:avLst/>
          </a:prstGeom>
        </p:spPr>
        <p:txBody>
          <a:bodyPr vert="horz" lIns="93324" tIns="46662" rIns="93324" bIns="4666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95218" y="8842031"/>
            <a:ext cx="3056414" cy="467071"/>
          </a:xfrm>
          <a:prstGeom prst="rect">
            <a:avLst/>
          </a:prstGeom>
        </p:spPr>
        <p:txBody>
          <a:bodyPr vert="horz" lIns="93324" tIns="46662" rIns="93324" bIns="46662" rtlCol="0" anchor="b"/>
          <a:lstStyle>
            <a:lvl1pPr algn="r">
              <a:defRPr sz="1200"/>
            </a:lvl1pPr>
          </a:lstStyle>
          <a:p>
            <a:fld id="{64308689-A1CA-486E-8F46-A4A8FF21A4E6}" type="slidenum">
              <a:rPr lang="en-US" smtClean="0"/>
              <a:t>‹#›</a:t>
            </a:fld>
            <a:endParaRPr lang="en-US" dirty="0"/>
          </a:p>
        </p:txBody>
      </p:sp>
    </p:spTree>
    <p:extLst>
      <p:ext uri="{BB962C8B-B14F-4D97-AF65-F5344CB8AC3E}">
        <p14:creationId xmlns:p14="http://schemas.microsoft.com/office/powerpoint/2010/main" val="1180891861"/>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3518683b92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3518683b92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AABA64-E830-DE26-440A-6B37A818F64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EBA7638-50D0-BA6C-9BC1-30ABCC0099A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40E900A-A0D6-D67B-C939-F82ADC471CBF}"/>
              </a:ext>
            </a:extLst>
          </p:cNvPr>
          <p:cNvSpPr>
            <a:spLocks noGrp="1"/>
          </p:cNvSpPr>
          <p:nvPr>
            <p:ph type="dt" sz="half" idx="10"/>
          </p:nvPr>
        </p:nvSpPr>
        <p:spPr/>
        <p:txBody>
          <a:bodyPr/>
          <a:lstStyle/>
          <a:p>
            <a:fld id="{8DDE380F-FB1D-4AE6-8DFC-C46D2B1AAE34}" type="datetimeFigureOut">
              <a:rPr lang="en-US" smtClean="0"/>
              <a:t>12/8/2025</a:t>
            </a:fld>
            <a:endParaRPr lang="en-US" dirty="0"/>
          </a:p>
        </p:txBody>
      </p:sp>
      <p:sp>
        <p:nvSpPr>
          <p:cNvPr id="5" name="Footer Placeholder 4">
            <a:extLst>
              <a:ext uri="{FF2B5EF4-FFF2-40B4-BE49-F238E27FC236}">
                <a16:creationId xmlns:a16="http://schemas.microsoft.com/office/drawing/2014/main" id="{3C6EB5B2-EC58-FD9F-5BD1-8D511859A7F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24FA70E-57AD-416A-F4AF-A62B11F96DEA}"/>
              </a:ext>
            </a:extLst>
          </p:cNvPr>
          <p:cNvSpPr>
            <a:spLocks noGrp="1"/>
          </p:cNvSpPr>
          <p:nvPr>
            <p:ph type="sldNum" sz="quarter" idx="12"/>
          </p:nvPr>
        </p:nvSpPr>
        <p:spPr/>
        <p:txBody>
          <a:bodyPr/>
          <a:lstStyle/>
          <a:p>
            <a:fld id="{08260442-8A8D-4350-801F-00470D21270B}" type="slidenum">
              <a:rPr lang="en-US" smtClean="0"/>
              <a:t>‹#›</a:t>
            </a:fld>
            <a:endParaRPr lang="en-US" dirty="0"/>
          </a:p>
        </p:txBody>
      </p:sp>
    </p:spTree>
    <p:extLst>
      <p:ext uri="{BB962C8B-B14F-4D97-AF65-F5344CB8AC3E}">
        <p14:creationId xmlns:p14="http://schemas.microsoft.com/office/powerpoint/2010/main" val="37452998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2BDC34-C96F-1906-D68E-040FB74B842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87385E3-9C92-D00B-B5EE-5A2A5C690AD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0A27D3E-2ADC-ADE1-68E6-EFC4D37A3876}"/>
              </a:ext>
            </a:extLst>
          </p:cNvPr>
          <p:cNvSpPr>
            <a:spLocks noGrp="1"/>
          </p:cNvSpPr>
          <p:nvPr>
            <p:ph type="dt" sz="half" idx="10"/>
          </p:nvPr>
        </p:nvSpPr>
        <p:spPr/>
        <p:txBody>
          <a:bodyPr/>
          <a:lstStyle/>
          <a:p>
            <a:fld id="{8DDE380F-FB1D-4AE6-8DFC-C46D2B1AAE34}" type="datetimeFigureOut">
              <a:rPr lang="en-US" smtClean="0"/>
              <a:t>12/8/2025</a:t>
            </a:fld>
            <a:endParaRPr lang="en-US" dirty="0"/>
          </a:p>
        </p:txBody>
      </p:sp>
      <p:sp>
        <p:nvSpPr>
          <p:cNvPr id="5" name="Footer Placeholder 4">
            <a:extLst>
              <a:ext uri="{FF2B5EF4-FFF2-40B4-BE49-F238E27FC236}">
                <a16:creationId xmlns:a16="http://schemas.microsoft.com/office/drawing/2014/main" id="{3F4DECEE-1EFF-7C2D-B54D-2823BA05216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9CF7DE6-0EC3-023A-FCB6-1F2B3BEBD7C3}"/>
              </a:ext>
            </a:extLst>
          </p:cNvPr>
          <p:cNvSpPr>
            <a:spLocks noGrp="1"/>
          </p:cNvSpPr>
          <p:nvPr>
            <p:ph type="sldNum" sz="quarter" idx="12"/>
          </p:nvPr>
        </p:nvSpPr>
        <p:spPr/>
        <p:txBody>
          <a:bodyPr/>
          <a:lstStyle/>
          <a:p>
            <a:fld id="{08260442-8A8D-4350-801F-00470D21270B}" type="slidenum">
              <a:rPr lang="en-US" smtClean="0"/>
              <a:t>‹#›</a:t>
            </a:fld>
            <a:endParaRPr lang="en-US" dirty="0"/>
          </a:p>
        </p:txBody>
      </p:sp>
    </p:spTree>
    <p:extLst>
      <p:ext uri="{BB962C8B-B14F-4D97-AF65-F5344CB8AC3E}">
        <p14:creationId xmlns:p14="http://schemas.microsoft.com/office/powerpoint/2010/main" val="14961546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4CE6ADA-B25A-E0BB-E243-A91EE46DC53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42C76C0-196F-3DE0-C65C-97DFCEF0648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F168061-2BCB-4011-B8CC-BB5D032B1EDD}"/>
              </a:ext>
            </a:extLst>
          </p:cNvPr>
          <p:cNvSpPr>
            <a:spLocks noGrp="1"/>
          </p:cNvSpPr>
          <p:nvPr>
            <p:ph type="dt" sz="half" idx="10"/>
          </p:nvPr>
        </p:nvSpPr>
        <p:spPr/>
        <p:txBody>
          <a:bodyPr/>
          <a:lstStyle/>
          <a:p>
            <a:fld id="{8DDE380F-FB1D-4AE6-8DFC-C46D2B1AAE34}" type="datetimeFigureOut">
              <a:rPr lang="en-US" smtClean="0"/>
              <a:t>12/8/2025</a:t>
            </a:fld>
            <a:endParaRPr lang="en-US" dirty="0"/>
          </a:p>
        </p:txBody>
      </p:sp>
      <p:sp>
        <p:nvSpPr>
          <p:cNvPr id="5" name="Footer Placeholder 4">
            <a:extLst>
              <a:ext uri="{FF2B5EF4-FFF2-40B4-BE49-F238E27FC236}">
                <a16:creationId xmlns:a16="http://schemas.microsoft.com/office/drawing/2014/main" id="{E4D1EDDD-B4B9-0BC5-4250-2144F72FC53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65CCF87-9936-4047-C49F-2927998E58D3}"/>
              </a:ext>
            </a:extLst>
          </p:cNvPr>
          <p:cNvSpPr>
            <a:spLocks noGrp="1"/>
          </p:cNvSpPr>
          <p:nvPr>
            <p:ph type="sldNum" sz="quarter" idx="12"/>
          </p:nvPr>
        </p:nvSpPr>
        <p:spPr/>
        <p:txBody>
          <a:bodyPr/>
          <a:lstStyle/>
          <a:p>
            <a:fld id="{08260442-8A8D-4350-801F-00470D21270B}" type="slidenum">
              <a:rPr lang="en-US" smtClean="0"/>
              <a:t>‹#›</a:t>
            </a:fld>
            <a:endParaRPr lang="en-US" dirty="0"/>
          </a:p>
        </p:txBody>
      </p:sp>
    </p:spTree>
    <p:extLst>
      <p:ext uri="{BB962C8B-B14F-4D97-AF65-F5344CB8AC3E}">
        <p14:creationId xmlns:p14="http://schemas.microsoft.com/office/powerpoint/2010/main" val="6531452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1_Master">
    <p:spTree>
      <p:nvGrpSpPr>
        <p:cNvPr id="1" name=""/>
        <p:cNvGrpSpPr/>
        <p:nvPr/>
      </p:nvGrpSpPr>
      <p:grpSpPr>
        <a:xfrm>
          <a:off x="0" y="0"/>
          <a:ext cx="0" cy="0"/>
          <a:chOff x="0" y="0"/>
          <a:chExt cx="0" cy="0"/>
        </a:xfrm>
      </p:grpSpPr>
      <p:sp>
        <p:nvSpPr>
          <p:cNvPr id="703" name="Rectangle"/>
          <p:cNvSpPr>
            <a:spLocks noGrp="1"/>
          </p:cNvSpPr>
          <p:nvPr>
            <p:ph type="body" sz="half" idx="21"/>
          </p:nvPr>
        </p:nvSpPr>
        <p:spPr>
          <a:xfrm>
            <a:off x="9144000" y="-1"/>
            <a:ext cx="3048000" cy="6858001"/>
          </a:xfrm>
          <a:prstGeom prst="rect">
            <a:avLst/>
          </a:prstGeom>
          <a:solidFill>
            <a:schemeClr val="accent1"/>
          </a:solidFill>
        </p:spPr>
        <p:txBody>
          <a:bodyPr lIns="38100" tIns="38100" rIns="38100" bIns="38100" anchor="ctr">
            <a:noAutofit/>
          </a:bodyPr>
          <a:lstStyle/>
          <a:p>
            <a:pPr algn="ctr">
              <a:lnSpc>
                <a:spcPct val="100000"/>
              </a:lnSpc>
              <a:defRPr sz="3200" cap="none" spc="0">
                <a:solidFill>
                  <a:srgbClr val="FFFFFF"/>
                </a:solidFill>
                <a:latin typeface="Helvetica Neue Medium"/>
                <a:ea typeface="Helvetica Neue Medium"/>
                <a:cs typeface="Helvetica Neue Medium"/>
                <a:sym typeface="Helvetica Neue Medium"/>
              </a:defRPr>
            </a:pPr>
            <a:endParaRPr/>
          </a:p>
        </p:txBody>
      </p:sp>
      <p:sp>
        <p:nvSpPr>
          <p:cNvPr id="704" name="Insert Picture Here 2018 Darker.png"/>
          <p:cNvSpPr>
            <a:spLocks noGrp="1"/>
          </p:cNvSpPr>
          <p:nvPr>
            <p:ph type="pic" idx="22"/>
          </p:nvPr>
        </p:nvSpPr>
        <p:spPr>
          <a:xfrm>
            <a:off x="1524000" y="-1"/>
            <a:ext cx="12192000" cy="6858001"/>
          </a:xfrm>
          <a:prstGeom prst="rect">
            <a:avLst/>
          </a:prstGeom>
        </p:spPr>
        <p:txBody>
          <a:bodyPr lIns="91439" tIns="45719" rIns="91439" bIns="45719">
            <a:noAutofit/>
          </a:bodyPr>
          <a:lstStyle/>
          <a:p>
            <a:endParaRPr/>
          </a:p>
        </p:txBody>
      </p:sp>
      <p:sp>
        <p:nvSpPr>
          <p:cNvPr id="70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792664478"/>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6_Master">
    <p:spTree>
      <p:nvGrpSpPr>
        <p:cNvPr id="1" name=""/>
        <p:cNvGrpSpPr/>
        <p:nvPr/>
      </p:nvGrpSpPr>
      <p:grpSpPr>
        <a:xfrm>
          <a:off x="0" y="0"/>
          <a:ext cx="0" cy="0"/>
          <a:chOff x="0" y="0"/>
          <a:chExt cx="0" cy="0"/>
        </a:xfrm>
      </p:grpSpPr>
      <p:sp>
        <p:nvSpPr>
          <p:cNvPr id="1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99996348"/>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Only">
    <p:bg>
      <p:bgPr>
        <a:solidFill>
          <a:schemeClr val="bg2"/>
        </a:soli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9677400" y="6405036"/>
            <a:ext cx="1482051" cy="153888"/>
          </a:xfrm>
          <a:prstGeom prst="rect">
            <a:avLst/>
          </a:prstGeom>
        </p:spPr>
        <p:txBody>
          <a:bodyPr/>
          <a:lstStyle>
            <a:lvl1pPr>
              <a:defRPr>
                <a:latin typeface="+mn-lt"/>
                <a:sym typeface="Trebuchet MS" panose="020B0603020202020204" pitchFamily="34" charset="0"/>
              </a:defRPr>
            </a:lvl1pPr>
          </a:lstStyle>
          <a:p>
            <a:endParaRPr lang="en-US" dirty="0"/>
          </a:p>
        </p:txBody>
      </p:sp>
      <p:sp>
        <p:nvSpPr>
          <p:cNvPr id="7"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2023 by Boston Consulting Group. All rights reserved.</a:t>
            </a:r>
            <a:endParaRPr lang="en-US" sz="700" dirty="0">
              <a:solidFill>
                <a:schemeClr val="bg1">
                  <a:lumMod val="50000"/>
                </a:schemeClr>
              </a:solidFill>
              <a:latin typeface="+mn-lt"/>
              <a:sym typeface="Trebuchet MS" panose="020B0603020202020204" pitchFamily="34" charset="0"/>
            </a:endParaRPr>
          </a:p>
        </p:txBody>
      </p:sp>
    </p:spTree>
    <p:extLst>
      <p:ext uri="{BB962C8B-B14F-4D97-AF65-F5344CB8AC3E}">
        <p14:creationId xmlns:p14="http://schemas.microsoft.com/office/powerpoint/2010/main" val="368852190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D. Blank">
    <p:bg>
      <p:bgPr>
        <a:solidFill>
          <a:schemeClr val="bg1"/>
        </a:solidFill>
        <a:effectLst/>
      </p:bgPr>
    </p:bg>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lvl1pPr>
              <a:defRPr>
                <a:latin typeface="+mn-lt"/>
                <a:sym typeface="Trebuchet MS" panose="020B0603020202020204" pitchFamily="34" charset="0"/>
              </a:defRPr>
            </a:lvl1pPr>
          </a:lstStyle>
          <a:p>
            <a:r>
              <a:rPr lang="en-US"/>
              <a:t>07/25/2024</a:t>
            </a:r>
          </a:p>
        </p:txBody>
      </p:sp>
      <p:sp>
        <p:nvSpPr>
          <p:cNvPr id="5" name="Copyright" hidden="1"/>
          <p:cNvSpPr txBox="1"/>
          <p:nvPr userDrawn="1"/>
        </p:nvSpPr>
        <p:spPr>
          <a:xfrm rot="16200000">
            <a:off x="9486902" y="3922209"/>
            <a:ext cx="5133975" cy="97527"/>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2023 by Boston Consulting Group. All rights reserved.</a:t>
            </a:r>
          </a:p>
        </p:txBody>
      </p:sp>
    </p:spTree>
    <p:extLst>
      <p:ext uri="{BB962C8B-B14F-4D97-AF65-F5344CB8AC3E}">
        <p14:creationId xmlns:p14="http://schemas.microsoft.com/office/powerpoint/2010/main" val="265242592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A9D423-A093-DB0C-5C65-2C572ABAA15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13D26E8-69B7-6591-2E1B-5BEEC04D78D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AE4C753-6890-2394-0FDC-6C260F3C6EF1}"/>
              </a:ext>
            </a:extLst>
          </p:cNvPr>
          <p:cNvSpPr>
            <a:spLocks noGrp="1"/>
          </p:cNvSpPr>
          <p:nvPr>
            <p:ph type="dt" sz="half" idx="10"/>
          </p:nvPr>
        </p:nvSpPr>
        <p:spPr/>
        <p:txBody>
          <a:bodyPr/>
          <a:lstStyle/>
          <a:p>
            <a:fld id="{8DDE380F-FB1D-4AE6-8DFC-C46D2B1AAE34}" type="datetimeFigureOut">
              <a:rPr lang="en-US" smtClean="0"/>
              <a:t>12/8/2025</a:t>
            </a:fld>
            <a:endParaRPr lang="en-US" dirty="0"/>
          </a:p>
        </p:txBody>
      </p:sp>
      <p:sp>
        <p:nvSpPr>
          <p:cNvPr id="5" name="Footer Placeholder 4">
            <a:extLst>
              <a:ext uri="{FF2B5EF4-FFF2-40B4-BE49-F238E27FC236}">
                <a16:creationId xmlns:a16="http://schemas.microsoft.com/office/drawing/2014/main" id="{C4BCCD18-BB13-F7BD-99D1-D522935936C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4EFD156-A82E-766C-C983-AD4A5D2C1778}"/>
              </a:ext>
            </a:extLst>
          </p:cNvPr>
          <p:cNvSpPr>
            <a:spLocks noGrp="1"/>
          </p:cNvSpPr>
          <p:nvPr>
            <p:ph type="sldNum" sz="quarter" idx="12"/>
          </p:nvPr>
        </p:nvSpPr>
        <p:spPr/>
        <p:txBody>
          <a:bodyPr/>
          <a:lstStyle/>
          <a:p>
            <a:fld id="{08260442-8A8D-4350-801F-00470D21270B}" type="slidenum">
              <a:rPr lang="en-US" smtClean="0"/>
              <a:t>‹#›</a:t>
            </a:fld>
            <a:endParaRPr lang="en-US" dirty="0"/>
          </a:p>
        </p:txBody>
      </p:sp>
    </p:spTree>
    <p:extLst>
      <p:ext uri="{BB962C8B-B14F-4D97-AF65-F5344CB8AC3E}">
        <p14:creationId xmlns:p14="http://schemas.microsoft.com/office/powerpoint/2010/main" val="10797529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66D653-B359-DE73-52BB-C90C5567E0D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8B93358-7E23-4AD0-ACF1-E433A0142AFC}"/>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9481456-63F5-7016-235D-2CA0575FF00E}"/>
              </a:ext>
            </a:extLst>
          </p:cNvPr>
          <p:cNvSpPr>
            <a:spLocks noGrp="1"/>
          </p:cNvSpPr>
          <p:nvPr>
            <p:ph type="dt" sz="half" idx="10"/>
          </p:nvPr>
        </p:nvSpPr>
        <p:spPr/>
        <p:txBody>
          <a:bodyPr/>
          <a:lstStyle/>
          <a:p>
            <a:fld id="{8DDE380F-FB1D-4AE6-8DFC-C46D2B1AAE34}" type="datetimeFigureOut">
              <a:rPr lang="en-US" smtClean="0"/>
              <a:t>12/8/2025</a:t>
            </a:fld>
            <a:endParaRPr lang="en-US" dirty="0"/>
          </a:p>
        </p:txBody>
      </p:sp>
      <p:sp>
        <p:nvSpPr>
          <p:cNvPr id="5" name="Footer Placeholder 4">
            <a:extLst>
              <a:ext uri="{FF2B5EF4-FFF2-40B4-BE49-F238E27FC236}">
                <a16:creationId xmlns:a16="http://schemas.microsoft.com/office/drawing/2014/main" id="{752A0087-8298-B0FF-8DD2-19F2CB1CDD5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52F2A48-0803-F11A-B69C-EF2E955833AD}"/>
              </a:ext>
            </a:extLst>
          </p:cNvPr>
          <p:cNvSpPr>
            <a:spLocks noGrp="1"/>
          </p:cNvSpPr>
          <p:nvPr>
            <p:ph type="sldNum" sz="quarter" idx="12"/>
          </p:nvPr>
        </p:nvSpPr>
        <p:spPr/>
        <p:txBody>
          <a:bodyPr/>
          <a:lstStyle/>
          <a:p>
            <a:fld id="{08260442-8A8D-4350-801F-00470D21270B}" type="slidenum">
              <a:rPr lang="en-US" smtClean="0"/>
              <a:t>‹#›</a:t>
            </a:fld>
            <a:endParaRPr lang="en-US" dirty="0"/>
          </a:p>
        </p:txBody>
      </p:sp>
    </p:spTree>
    <p:extLst>
      <p:ext uri="{BB962C8B-B14F-4D97-AF65-F5344CB8AC3E}">
        <p14:creationId xmlns:p14="http://schemas.microsoft.com/office/powerpoint/2010/main" val="21704642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C5F1DE-037C-D0C8-A040-6A1B35E48DC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14811D9-0D14-21B7-3DFA-549A9890D25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810BD83-1285-D601-8F4B-F4EA3718CD4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73EA550-D8E4-984D-43DF-7B5B28322221}"/>
              </a:ext>
            </a:extLst>
          </p:cNvPr>
          <p:cNvSpPr>
            <a:spLocks noGrp="1"/>
          </p:cNvSpPr>
          <p:nvPr>
            <p:ph type="dt" sz="half" idx="10"/>
          </p:nvPr>
        </p:nvSpPr>
        <p:spPr/>
        <p:txBody>
          <a:bodyPr/>
          <a:lstStyle/>
          <a:p>
            <a:fld id="{8DDE380F-FB1D-4AE6-8DFC-C46D2B1AAE34}" type="datetimeFigureOut">
              <a:rPr lang="en-US" smtClean="0"/>
              <a:t>12/8/2025</a:t>
            </a:fld>
            <a:endParaRPr lang="en-US" dirty="0"/>
          </a:p>
        </p:txBody>
      </p:sp>
      <p:sp>
        <p:nvSpPr>
          <p:cNvPr id="6" name="Footer Placeholder 5">
            <a:extLst>
              <a:ext uri="{FF2B5EF4-FFF2-40B4-BE49-F238E27FC236}">
                <a16:creationId xmlns:a16="http://schemas.microsoft.com/office/drawing/2014/main" id="{6EF5351B-6BA4-803A-D49D-1854E5449868}"/>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D24ACC5-FE50-03AA-E608-772B95A8181E}"/>
              </a:ext>
            </a:extLst>
          </p:cNvPr>
          <p:cNvSpPr>
            <a:spLocks noGrp="1"/>
          </p:cNvSpPr>
          <p:nvPr>
            <p:ph type="sldNum" sz="quarter" idx="12"/>
          </p:nvPr>
        </p:nvSpPr>
        <p:spPr/>
        <p:txBody>
          <a:bodyPr/>
          <a:lstStyle/>
          <a:p>
            <a:fld id="{08260442-8A8D-4350-801F-00470D21270B}" type="slidenum">
              <a:rPr lang="en-US" smtClean="0"/>
              <a:t>‹#›</a:t>
            </a:fld>
            <a:endParaRPr lang="en-US" dirty="0"/>
          </a:p>
        </p:txBody>
      </p:sp>
    </p:spTree>
    <p:extLst>
      <p:ext uri="{BB962C8B-B14F-4D97-AF65-F5344CB8AC3E}">
        <p14:creationId xmlns:p14="http://schemas.microsoft.com/office/powerpoint/2010/main" val="3390857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5FDE7D-4A8B-3A0B-9DDD-E35B1CE4F7F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82F34FC-BF49-B1A0-F05E-E823D07C7BA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A0C0C3A-876B-7B47-546E-74C8CF2D7E9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C74C0EE-5ED5-AC68-5A6E-9360880EADF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2F5FCCF-78CC-9838-0402-2D5A506B834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9EA367F-6FA0-88FE-703C-3CA5A2B85F46}"/>
              </a:ext>
            </a:extLst>
          </p:cNvPr>
          <p:cNvSpPr>
            <a:spLocks noGrp="1"/>
          </p:cNvSpPr>
          <p:nvPr>
            <p:ph type="dt" sz="half" idx="10"/>
          </p:nvPr>
        </p:nvSpPr>
        <p:spPr/>
        <p:txBody>
          <a:bodyPr/>
          <a:lstStyle/>
          <a:p>
            <a:fld id="{8DDE380F-FB1D-4AE6-8DFC-C46D2B1AAE34}" type="datetimeFigureOut">
              <a:rPr lang="en-US" smtClean="0"/>
              <a:t>12/8/2025</a:t>
            </a:fld>
            <a:endParaRPr lang="en-US" dirty="0"/>
          </a:p>
        </p:txBody>
      </p:sp>
      <p:sp>
        <p:nvSpPr>
          <p:cNvPr id="8" name="Footer Placeholder 7">
            <a:extLst>
              <a:ext uri="{FF2B5EF4-FFF2-40B4-BE49-F238E27FC236}">
                <a16:creationId xmlns:a16="http://schemas.microsoft.com/office/drawing/2014/main" id="{BC7A90FD-E992-0B7D-7BD0-C2618887DBCB}"/>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F4B4150A-278E-D6E1-1D3F-6C913E62D415}"/>
              </a:ext>
            </a:extLst>
          </p:cNvPr>
          <p:cNvSpPr>
            <a:spLocks noGrp="1"/>
          </p:cNvSpPr>
          <p:nvPr>
            <p:ph type="sldNum" sz="quarter" idx="12"/>
          </p:nvPr>
        </p:nvSpPr>
        <p:spPr/>
        <p:txBody>
          <a:bodyPr/>
          <a:lstStyle/>
          <a:p>
            <a:fld id="{08260442-8A8D-4350-801F-00470D21270B}" type="slidenum">
              <a:rPr lang="en-US" smtClean="0"/>
              <a:t>‹#›</a:t>
            </a:fld>
            <a:endParaRPr lang="en-US" dirty="0"/>
          </a:p>
        </p:txBody>
      </p:sp>
    </p:spTree>
    <p:extLst>
      <p:ext uri="{BB962C8B-B14F-4D97-AF65-F5344CB8AC3E}">
        <p14:creationId xmlns:p14="http://schemas.microsoft.com/office/powerpoint/2010/main" val="40199886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31F520-17E2-A62D-3B1F-BE5FFEF1265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DCD1923-762B-6C3B-F2BF-DDCA84681FB4}"/>
              </a:ext>
            </a:extLst>
          </p:cNvPr>
          <p:cNvSpPr>
            <a:spLocks noGrp="1"/>
          </p:cNvSpPr>
          <p:nvPr>
            <p:ph type="dt" sz="half" idx="10"/>
          </p:nvPr>
        </p:nvSpPr>
        <p:spPr/>
        <p:txBody>
          <a:bodyPr/>
          <a:lstStyle/>
          <a:p>
            <a:fld id="{8DDE380F-FB1D-4AE6-8DFC-C46D2B1AAE34}" type="datetimeFigureOut">
              <a:rPr lang="en-US" smtClean="0"/>
              <a:t>12/8/2025</a:t>
            </a:fld>
            <a:endParaRPr lang="en-US" dirty="0"/>
          </a:p>
        </p:txBody>
      </p:sp>
      <p:sp>
        <p:nvSpPr>
          <p:cNvPr id="4" name="Footer Placeholder 3">
            <a:extLst>
              <a:ext uri="{FF2B5EF4-FFF2-40B4-BE49-F238E27FC236}">
                <a16:creationId xmlns:a16="http://schemas.microsoft.com/office/drawing/2014/main" id="{DED35550-D4F7-9B1D-673F-46FE0B08A307}"/>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6F14EC2E-68B9-4AE3-F572-E10F22A19780}"/>
              </a:ext>
            </a:extLst>
          </p:cNvPr>
          <p:cNvSpPr>
            <a:spLocks noGrp="1"/>
          </p:cNvSpPr>
          <p:nvPr>
            <p:ph type="sldNum" sz="quarter" idx="12"/>
          </p:nvPr>
        </p:nvSpPr>
        <p:spPr/>
        <p:txBody>
          <a:bodyPr/>
          <a:lstStyle/>
          <a:p>
            <a:fld id="{08260442-8A8D-4350-801F-00470D21270B}" type="slidenum">
              <a:rPr lang="en-US" smtClean="0"/>
              <a:t>‹#›</a:t>
            </a:fld>
            <a:endParaRPr lang="en-US" dirty="0"/>
          </a:p>
        </p:txBody>
      </p:sp>
    </p:spTree>
    <p:extLst>
      <p:ext uri="{BB962C8B-B14F-4D97-AF65-F5344CB8AC3E}">
        <p14:creationId xmlns:p14="http://schemas.microsoft.com/office/powerpoint/2010/main" val="9206877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605D869-F98B-E141-F1CA-D52D8B415DE9}"/>
              </a:ext>
            </a:extLst>
          </p:cNvPr>
          <p:cNvSpPr>
            <a:spLocks noGrp="1"/>
          </p:cNvSpPr>
          <p:nvPr>
            <p:ph type="dt" sz="half" idx="10"/>
          </p:nvPr>
        </p:nvSpPr>
        <p:spPr/>
        <p:txBody>
          <a:bodyPr/>
          <a:lstStyle/>
          <a:p>
            <a:fld id="{8DDE380F-FB1D-4AE6-8DFC-C46D2B1AAE34}" type="datetimeFigureOut">
              <a:rPr lang="en-US" smtClean="0"/>
              <a:t>12/8/2025</a:t>
            </a:fld>
            <a:endParaRPr lang="en-US" dirty="0"/>
          </a:p>
        </p:txBody>
      </p:sp>
      <p:sp>
        <p:nvSpPr>
          <p:cNvPr id="3" name="Footer Placeholder 2">
            <a:extLst>
              <a:ext uri="{FF2B5EF4-FFF2-40B4-BE49-F238E27FC236}">
                <a16:creationId xmlns:a16="http://schemas.microsoft.com/office/drawing/2014/main" id="{7318F89C-9145-DF40-C10D-05A8AE0E8CAA}"/>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4A16AFB-728A-4EA0-AC5E-B92D348F08B3}"/>
              </a:ext>
            </a:extLst>
          </p:cNvPr>
          <p:cNvSpPr>
            <a:spLocks noGrp="1"/>
          </p:cNvSpPr>
          <p:nvPr>
            <p:ph type="sldNum" sz="quarter" idx="12"/>
          </p:nvPr>
        </p:nvSpPr>
        <p:spPr/>
        <p:txBody>
          <a:bodyPr/>
          <a:lstStyle/>
          <a:p>
            <a:fld id="{08260442-8A8D-4350-801F-00470D21270B}" type="slidenum">
              <a:rPr lang="en-US" smtClean="0"/>
              <a:t>‹#›</a:t>
            </a:fld>
            <a:endParaRPr lang="en-US" dirty="0"/>
          </a:p>
        </p:txBody>
      </p:sp>
    </p:spTree>
    <p:extLst>
      <p:ext uri="{BB962C8B-B14F-4D97-AF65-F5344CB8AC3E}">
        <p14:creationId xmlns:p14="http://schemas.microsoft.com/office/powerpoint/2010/main" val="32962550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605DA9-C213-88F9-1DDD-ADA68572B4D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5F716F3-A172-1383-F6D7-224A0CF3F94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0CA4D67-F4B4-6C11-F566-7DAB8B419F9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1631128-F31D-C000-2AAD-889D4973D174}"/>
              </a:ext>
            </a:extLst>
          </p:cNvPr>
          <p:cNvSpPr>
            <a:spLocks noGrp="1"/>
          </p:cNvSpPr>
          <p:nvPr>
            <p:ph type="dt" sz="half" idx="10"/>
          </p:nvPr>
        </p:nvSpPr>
        <p:spPr/>
        <p:txBody>
          <a:bodyPr/>
          <a:lstStyle/>
          <a:p>
            <a:fld id="{8DDE380F-FB1D-4AE6-8DFC-C46D2B1AAE34}" type="datetimeFigureOut">
              <a:rPr lang="en-US" smtClean="0"/>
              <a:t>12/8/2025</a:t>
            </a:fld>
            <a:endParaRPr lang="en-US" dirty="0"/>
          </a:p>
        </p:txBody>
      </p:sp>
      <p:sp>
        <p:nvSpPr>
          <p:cNvPr id="6" name="Footer Placeholder 5">
            <a:extLst>
              <a:ext uri="{FF2B5EF4-FFF2-40B4-BE49-F238E27FC236}">
                <a16:creationId xmlns:a16="http://schemas.microsoft.com/office/drawing/2014/main" id="{23F0A2AA-A93D-A48B-CDA0-21BBEB8A64F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6451730F-BD07-FE10-E2F1-DE9A0EE985D5}"/>
              </a:ext>
            </a:extLst>
          </p:cNvPr>
          <p:cNvSpPr>
            <a:spLocks noGrp="1"/>
          </p:cNvSpPr>
          <p:nvPr>
            <p:ph type="sldNum" sz="quarter" idx="12"/>
          </p:nvPr>
        </p:nvSpPr>
        <p:spPr/>
        <p:txBody>
          <a:bodyPr/>
          <a:lstStyle/>
          <a:p>
            <a:fld id="{08260442-8A8D-4350-801F-00470D21270B}" type="slidenum">
              <a:rPr lang="en-US" smtClean="0"/>
              <a:t>‹#›</a:t>
            </a:fld>
            <a:endParaRPr lang="en-US" dirty="0"/>
          </a:p>
        </p:txBody>
      </p:sp>
    </p:spTree>
    <p:extLst>
      <p:ext uri="{BB962C8B-B14F-4D97-AF65-F5344CB8AC3E}">
        <p14:creationId xmlns:p14="http://schemas.microsoft.com/office/powerpoint/2010/main" val="20857149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3388EE-93C0-6708-399F-FB7A2D17C21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0E0A579-553F-2B29-9572-5519CB2E4C8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ED3DD4D9-F082-775C-FAE4-D9C058331FB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8A0AE1D-9509-0F15-32C5-4DCF91C5408E}"/>
              </a:ext>
            </a:extLst>
          </p:cNvPr>
          <p:cNvSpPr>
            <a:spLocks noGrp="1"/>
          </p:cNvSpPr>
          <p:nvPr>
            <p:ph type="dt" sz="half" idx="10"/>
          </p:nvPr>
        </p:nvSpPr>
        <p:spPr/>
        <p:txBody>
          <a:bodyPr/>
          <a:lstStyle/>
          <a:p>
            <a:fld id="{8DDE380F-FB1D-4AE6-8DFC-C46D2B1AAE34}" type="datetimeFigureOut">
              <a:rPr lang="en-US" smtClean="0"/>
              <a:t>12/8/2025</a:t>
            </a:fld>
            <a:endParaRPr lang="en-US" dirty="0"/>
          </a:p>
        </p:txBody>
      </p:sp>
      <p:sp>
        <p:nvSpPr>
          <p:cNvPr id="6" name="Footer Placeholder 5">
            <a:extLst>
              <a:ext uri="{FF2B5EF4-FFF2-40B4-BE49-F238E27FC236}">
                <a16:creationId xmlns:a16="http://schemas.microsoft.com/office/drawing/2014/main" id="{5B245454-6D7D-F5C7-4020-3E9B38EDF56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78EE9B0-A5C1-2301-B1BA-E09376CA29F2}"/>
              </a:ext>
            </a:extLst>
          </p:cNvPr>
          <p:cNvSpPr>
            <a:spLocks noGrp="1"/>
          </p:cNvSpPr>
          <p:nvPr>
            <p:ph type="sldNum" sz="quarter" idx="12"/>
          </p:nvPr>
        </p:nvSpPr>
        <p:spPr/>
        <p:txBody>
          <a:bodyPr/>
          <a:lstStyle/>
          <a:p>
            <a:fld id="{08260442-8A8D-4350-801F-00470D21270B}" type="slidenum">
              <a:rPr lang="en-US" smtClean="0"/>
              <a:t>‹#›</a:t>
            </a:fld>
            <a:endParaRPr lang="en-US" dirty="0"/>
          </a:p>
        </p:txBody>
      </p:sp>
    </p:spTree>
    <p:extLst>
      <p:ext uri="{BB962C8B-B14F-4D97-AF65-F5344CB8AC3E}">
        <p14:creationId xmlns:p14="http://schemas.microsoft.com/office/powerpoint/2010/main" val="17248216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A6BC472-9847-442A-82F6-791851E65FD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76E35BD-9897-485F-5612-418BEE690B0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2E4D4AD-1F12-567E-E998-B88C754A63D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DDE380F-FB1D-4AE6-8DFC-C46D2B1AAE34}" type="datetimeFigureOut">
              <a:rPr lang="en-US" smtClean="0"/>
              <a:t>12/8/2025</a:t>
            </a:fld>
            <a:endParaRPr lang="en-US" dirty="0"/>
          </a:p>
        </p:txBody>
      </p:sp>
      <p:sp>
        <p:nvSpPr>
          <p:cNvPr id="5" name="Footer Placeholder 4">
            <a:extLst>
              <a:ext uri="{FF2B5EF4-FFF2-40B4-BE49-F238E27FC236}">
                <a16:creationId xmlns:a16="http://schemas.microsoft.com/office/drawing/2014/main" id="{F087E10E-DEFA-C034-AD3F-5E744FF681A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dirty="0"/>
          </a:p>
        </p:txBody>
      </p:sp>
      <p:sp>
        <p:nvSpPr>
          <p:cNvPr id="6" name="Slide Number Placeholder 5">
            <a:extLst>
              <a:ext uri="{FF2B5EF4-FFF2-40B4-BE49-F238E27FC236}">
                <a16:creationId xmlns:a16="http://schemas.microsoft.com/office/drawing/2014/main" id="{B21CB846-AE0B-2B0F-3637-FEDB26F119A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08260442-8A8D-4350-801F-00470D21270B}" type="slidenum">
              <a:rPr lang="en-US" smtClean="0"/>
              <a:t>‹#›</a:t>
            </a:fld>
            <a:endParaRPr lang="en-US" dirty="0"/>
          </a:p>
        </p:txBody>
      </p:sp>
    </p:spTree>
    <p:extLst>
      <p:ext uri="{BB962C8B-B14F-4D97-AF65-F5344CB8AC3E}">
        <p14:creationId xmlns:p14="http://schemas.microsoft.com/office/powerpoint/2010/main" val="25831397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68" r:id="rId14"/>
    <p:sldLayoutId id="2147483669"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4.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hyperlink" Target="mailto:climatebank@il-fa.com" TargetMode="External"/><Relationship Id="rId7" Type="http://schemas.openxmlformats.org/officeDocument/2006/relationships/hyperlink" Target="https://illinois-climate-bank.web.app/wp-content/uploads/NOFO-IFA-CPRG-Community-Geothermal-Planning-Grant-Phase-1-Attachment-B_FINAL.xlsx" TargetMode="External"/><Relationship Id="rId2" Type="http://schemas.openxmlformats.org/officeDocument/2006/relationships/hyperlink" Target="https://illinois-climate-bank.web.app/financing-programs/local-governments-nonprofits/community-geothermal-planning-pilots/" TargetMode="External"/><Relationship Id="rId1" Type="http://schemas.openxmlformats.org/officeDocument/2006/relationships/slideLayout" Target="../slideLayouts/slideLayout13.xml"/><Relationship Id="rId6" Type="http://schemas.openxmlformats.org/officeDocument/2006/relationships/hyperlink" Target="https://illinois-climate-bank.web.app/wp-content/uploads/IFA_CPRG_COMMUNITY-GEOTHERMAL-PLANNING-PHASE-1_ATTACHMENT-A_FINAL.docx" TargetMode="External"/><Relationship Id="rId5" Type="http://schemas.openxmlformats.org/officeDocument/2006/relationships/hyperlink" Target="https://illinois-climate-bank.web.app/wp-content/uploads/IFA_CPRG_COMMUNITY-GEOTHERMAL-PLANNING-PHASE-1_NOFO_FINAL.pdf" TargetMode="External"/><Relationship Id="rId4" Type="http://schemas.openxmlformats.org/officeDocument/2006/relationships/hyperlink" Target="https://illinois-climate-bank.web.app/wp-content/uploads/CPRG-Community-Geothermal-Planning-Pilots-Plan-Nov-2025_FINAL.pdf"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hyperlink" Target="https://illinois-climate-bank.web.app/wp-content/uploads/CPRG-Community-Geothermal-Planning-Pilots-Plan-Nov-2025_FINAL.pdf" TargetMode="Externa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A person flying a kite in a field&#10;&#10;AI-generated content may be incorrect.">
            <a:extLst>
              <a:ext uri="{FF2B5EF4-FFF2-40B4-BE49-F238E27FC236}">
                <a16:creationId xmlns:a16="http://schemas.microsoft.com/office/drawing/2014/main" id="{288DBAEB-A931-89A6-BB0F-215EE78593D4}"/>
              </a:ext>
            </a:extLst>
          </p:cNvPr>
          <p:cNvPicPr>
            <a:picLocks noChangeAspect="1"/>
          </p:cNvPicPr>
          <p:nvPr/>
        </p:nvPicPr>
        <p:blipFill>
          <a:blip r:embed="rId2">
            <a:extLst>
              <a:ext uri="{28A0092B-C50C-407E-A947-70E740481C1C}">
                <a14:useLocalDpi xmlns:a14="http://schemas.microsoft.com/office/drawing/2010/main" val="0"/>
              </a:ext>
            </a:extLst>
          </a:blip>
          <a:srcRect b="15606"/>
          <a:stretch/>
        </p:blipFill>
        <p:spPr>
          <a:xfrm>
            <a:off x="0" y="-1"/>
            <a:ext cx="12192000" cy="6858001"/>
          </a:xfrm>
          <a:prstGeom prst="rect">
            <a:avLst/>
          </a:prstGeom>
        </p:spPr>
      </p:pic>
      <p:sp>
        <p:nvSpPr>
          <p:cNvPr id="2" name="Rectangle 1">
            <a:extLst>
              <a:ext uri="{FF2B5EF4-FFF2-40B4-BE49-F238E27FC236}">
                <a16:creationId xmlns:a16="http://schemas.microsoft.com/office/drawing/2014/main" id="{9D8C0E7D-56B2-2037-C8E7-773A9857B0BE}"/>
              </a:ext>
            </a:extLst>
          </p:cNvPr>
          <p:cNvSpPr/>
          <p:nvPr/>
        </p:nvSpPr>
        <p:spPr>
          <a:xfrm>
            <a:off x="0" y="0"/>
            <a:ext cx="12192000" cy="6861175"/>
          </a:xfrm>
          <a:prstGeom prst="rect">
            <a:avLst/>
          </a:prstGeom>
          <a:gradFill flip="none" rotWithShape="1">
            <a:gsLst>
              <a:gs pos="0">
                <a:srgbClr val="509753">
                  <a:alpha val="90000"/>
                </a:srgbClr>
              </a:gs>
              <a:gs pos="100000">
                <a:srgbClr val="509753">
                  <a:alpha val="40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7BDA8519-FFC6-9A25-75FA-9B4BB4439FAC}"/>
              </a:ext>
            </a:extLst>
          </p:cNvPr>
          <p:cNvSpPr txBox="1"/>
          <p:nvPr/>
        </p:nvSpPr>
        <p:spPr>
          <a:xfrm>
            <a:off x="1476594" y="1350425"/>
            <a:ext cx="10122695" cy="2725893"/>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en-US" sz="6000" dirty="0">
                <a:solidFill>
                  <a:schemeClr val="bg1">
                    <a:alpha val="98000"/>
                  </a:schemeClr>
                </a:solidFill>
                <a:latin typeface="Open Sans Light" panose="020B0306030504020204" pitchFamily="34" charset="0"/>
                <a:ea typeface="Open Sans Light" panose="020B0306030504020204" pitchFamily="34" charset="0"/>
                <a:cs typeface="Open Sans Light" panose="020B0306030504020204" pitchFamily="34" charset="0"/>
              </a:rPr>
              <a:t>COMMUNITY GEOTHERMAL PLANNING + PILOTS PHASE ONE PLANNING GRANTS WEBINAR</a:t>
            </a:r>
          </a:p>
          <a:p>
            <a:r>
              <a:rPr lang="en-US" sz="3800" dirty="0">
                <a:solidFill>
                  <a:schemeClr val="bg1">
                    <a:alpha val="98000"/>
                  </a:schemeClr>
                </a:solidFill>
                <a:latin typeface="Open Sans Light" panose="020B0306030504020204" pitchFamily="34" charset="0"/>
                <a:ea typeface="Open Sans Light" panose="020B0306030504020204" pitchFamily="34" charset="0"/>
                <a:cs typeface="Open Sans Light" panose="020B0306030504020204" pitchFamily="34" charset="0"/>
              </a:rPr>
              <a:t>Climate Pollution Reduction Grant Program</a:t>
            </a:r>
          </a:p>
        </p:txBody>
      </p:sp>
      <p:sp>
        <p:nvSpPr>
          <p:cNvPr id="6" name="TextBox 5">
            <a:extLst>
              <a:ext uri="{FF2B5EF4-FFF2-40B4-BE49-F238E27FC236}">
                <a16:creationId xmlns:a16="http://schemas.microsoft.com/office/drawing/2014/main" id="{9B82901E-20CC-5473-3660-53E4ACF8CE2A}"/>
              </a:ext>
            </a:extLst>
          </p:cNvPr>
          <p:cNvSpPr txBox="1"/>
          <p:nvPr/>
        </p:nvSpPr>
        <p:spPr>
          <a:xfrm>
            <a:off x="2737505" y="6200619"/>
            <a:ext cx="6309794" cy="615379"/>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bg1"/>
                </a:solidFill>
              </a:rPr>
              <a:t>December 2025</a:t>
            </a:r>
          </a:p>
        </p:txBody>
      </p:sp>
      <p:pic>
        <p:nvPicPr>
          <p:cNvPr id="9" name="Picture 8" descr="A seal of the state of illinois&#10;&#10;AI-generated content may be incorrect.">
            <a:extLst>
              <a:ext uri="{FF2B5EF4-FFF2-40B4-BE49-F238E27FC236}">
                <a16:creationId xmlns:a16="http://schemas.microsoft.com/office/drawing/2014/main" id="{CA9B144F-592E-345E-F891-80129C7E61A7}"/>
              </a:ext>
            </a:extLst>
          </p:cNvPr>
          <p:cNvPicPr>
            <a:picLocks noChangeAspect="1"/>
          </p:cNvPicPr>
          <p:nvPr/>
        </p:nvPicPr>
        <p:blipFill>
          <a:blip r:embed="rId3">
            <a:alphaModFix amt="20000"/>
            <a:extLst>
              <a:ext uri="{28A0092B-C50C-407E-A947-70E740481C1C}">
                <a14:useLocalDpi xmlns:a14="http://schemas.microsoft.com/office/drawing/2010/main" val="0"/>
              </a:ext>
            </a:extLst>
          </a:blip>
          <a:srcRect r="28051" b="23301"/>
          <a:stretch/>
        </p:blipFill>
        <p:spPr>
          <a:xfrm>
            <a:off x="10024545" y="4558267"/>
            <a:ext cx="2167455" cy="2299733"/>
          </a:xfrm>
          <a:prstGeom prst="rect">
            <a:avLst/>
          </a:prstGeom>
        </p:spPr>
      </p:pic>
      <p:pic>
        <p:nvPicPr>
          <p:cNvPr id="11" name="Picture 10" descr="A black background with white text&#10;&#10;AI-generated content may be incorrect.">
            <a:extLst>
              <a:ext uri="{FF2B5EF4-FFF2-40B4-BE49-F238E27FC236}">
                <a16:creationId xmlns:a16="http://schemas.microsoft.com/office/drawing/2014/main" id="{F33B5C8D-0E37-2087-762D-5FFD44213E5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7034" y="349691"/>
            <a:ext cx="2299120" cy="1093347"/>
          </a:xfrm>
          <a:prstGeom prst="rect">
            <a:avLst/>
          </a:prstGeom>
        </p:spPr>
      </p:pic>
    </p:spTree>
    <p:extLst>
      <p:ext uri="{BB962C8B-B14F-4D97-AF65-F5344CB8AC3E}">
        <p14:creationId xmlns:p14="http://schemas.microsoft.com/office/powerpoint/2010/main" val="260990667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401C22-19C1-F3F2-9CFB-33C938D9444F}"/>
            </a:ext>
          </a:extLst>
        </p:cNvPr>
        <p:cNvGrpSpPr/>
        <p:nvPr/>
      </p:nvGrpSpPr>
      <p:grpSpPr>
        <a:xfrm>
          <a:off x="0" y="0"/>
          <a:ext cx="0" cy="0"/>
          <a:chOff x="0" y="0"/>
          <a:chExt cx="0" cy="0"/>
        </a:xfrm>
      </p:grpSpPr>
      <p:sp>
        <p:nvSpPr>
          <p:cNvPr id="6670" name="Editable vector graphic">
            <a:extLst>
              <a:ext uri="{FF2B5EF4-FFF2-40B4-BE49-F238E27FC236}">
                <a16:creationId xmlns:a16="http://schemas.microsoft.com/office/drawing/2014/main" id="{B7CD817C-178A-F94F-A84D-82A43D13B0B1}"/>
              </a:ext>
            </a:extLst>
          </p:cNvPr>
          <p:cNvSpPr txBox="1"/>
          <p:nvPr/>
        </p:nvSpPr>
        <p:spPr>
          <a:xfrm>
            <a:off x="933809" y="288021"/>
            <a:ext cx="11104540" cy="44159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5400" tIns="25400" rIns="25400" bIns="25400">
            <a:spAutoFit/>
          </a:bodyPr>
          <a:lstStyle>
            <a:lvl1pPr algn="ctr">
              <a:lnSpc>
                <a:spcPct val="90000"/>
              </a:lnSpc>
              <a:defRPr sz="9000" spc="0">
                <a:latin typeface="+mn-lt"/>
                <a:ea typeface="+mn-ea"/>
                <a:cs typeface="+mn-cs"/>
                <a:sym typeface="Montserrat Bold"/>
              </a:defRPr>
            </a:lvl1pPr>
          </a:lstStyle>
          <a:p>
            <a:pPr algn="l"/>
            <a:r>
              <a:rPr lang="en-US" sz="2800" b="1" dirty="0"/>
              <a:t>Phase 1 Planning Grants: Community Geothermal Project Plan</a:t>
            </a:r>
          </a:p>
        </p:txBody>
      </p:sp>
      <p:grpSp>
        <p:nvGrpSpPr>
          <p:cNvPr id="2" name="Group">
            <a:extLst>
              <a:ext uri="{FF2B5EF4-FFF2-40B4-BE49-F238E27FC236}">
                <a16:creationId xmlns:a16="http://schemas.microsoft.com/office/drawing/2014/main" id="{EB92E021-205E-51C3-32FF-F372246A16EA}"/>
              </a:ext>
            </a:extLst>
          </p:cNvPr>
          <p:cNvGrpSpPr/>
          <p:nvPr/>
        </p:nvGrpSpPr>
        <p:grpSpPr>
          <a:xfrm>
            <a:off x="0" y="-1"/>
            <a:ext cx="635599" cy="6858001"/>
            <a:chOff x="0" y="-1"/>
            <a:chExt cx="1271197" cy="13716001"/>
          </a:xfrm>
          <a:solidFill>
            <a:srgbClr val="509753"/>
          </a:solidFill>
        </p:grpSpPr>
        <p:sp>
          <p:nvSpPr>
            <p:cNvPr id="3" name="Rectangle">
              <a:extLst>
                <a:ext uri="{FF2B5EF4-FFF2-40B4-BE49-F238E27FC236}">
                  <a16:creationId xmlns:a16="http://schemas.microsoft.com/office/drawing/2014/main" id="{00039BE4-198D-A9F1-67A9-A078E220EC8D}"/>
                </a:ext>
              </a:extLst>
            </p:cNvPr>
            <p:cNvSpPr/>
            <p:nvPr/>
          </p:nvSpPr>
          <p:spPr>
            <a:xfrm>
              <a:off x="0" y="-1"/>
              <a:ext cx="1271197" cy="13716001"/>
            </a:xfrm>
            <a:prstGeom prst="rect">
              <a:avLst/>
            </a:prstGeom>
            <a:grpFill/>
            <a:ln w="12700" cap="flat">
              <a:noFill/>
              <a:miter lim="400000"/>
            </a:ln>
            <a:effectLst/>
          </p:spPr>
          <p:txBody>
            <a:bodyPr wrap="square" lIns="19050" tIns="19050" rIns="19050" bIns="19050"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sz="1600"/>
            </a:p>
          </p:txBody>
        </p:sp>
        <p:sp>
          <p:nvSpPr>
            <p:cNvPr id="4" name="Insert slide title here">
              <a:extLst>
                <a:ext uri="{FF2B5EF4-FFF2-40B4-BE49-F238E27FC236}">
                  <a16:creationId xmlns:a16="http://schemas.microsoft.com/office/drawing/2014/main" id="{92EE7644-4077-FEEB-0F23-FFE5DC8BEC97}"/>
                </a:ext>
              </a:extLst>
            </p:cNvPr>
            <p:cNvSpPr txBox="1"/>
            <p:nvPr/>
          </p:nvSpPr>
          <p:spPr>
            <a:xfrm rot="16200000">
              <a:off x="-5582334" y="6529705"/>
              <a:ext cx="12435865" cy="656590"/>
            </a:xfrm>
            <a:prstGeom prst="rect">
              <a:avLst/>
            </a:prstGeom>
            <a:grp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5400" tIns="25400" rIns="25400" bIns="25400" numCol="1" anchor="t">
              <a:spAutoFit/>
            </a:bodyPr>
            <a:lstStyle>
              <a:lvl1pPr algn="ctr">
                <a:defRPr b="1">
                  <a:solidFill>
                    <a:srgbClr val="FFFFFF"/>
                  </a:solidFill>
                </a:defRPr>
              </a:lvl1pPr>
            </a:lstStyle>
            <a:p>
              <a:endParaRPr dirty="0"/>
            </a:p>
          </p:txBody>
        </p:sp>
      </p:grpSp>
      <p:sp>
        <p:nvSpPr>
          <p:cNvPr id="6" name="Shape">
            <a:extLst>
              <a:ext uri="{FF2B5EF4-FFF2-40B4-BE49-F238E27FC236}">
                <a16:creationId xmlns:a16="http://schemas.microsoft.com/office/drawing/2014/main" id="{6B5BD452-ABC9-95EC-8E4F-9594DF00102E}"/>
              </a:ext>
            </a:extLst>
          </p:cNvPr>
          <p:cNvSpPr/>
          <p:nvPr/>
        </p:nvSpPr>
        <p:spPr>
          <a:xfrm>
            <a:off x="1497890" y="1605435"/>
            <a:ext cx="288090" cy="304120"/>
          </a:xfrm>
          <a:custGeom>
            <a:avLst/>
            <a:gdLst/>
            <a:ahLst/>
            <a:cxnLst>
              <a:cxn ang="0">
                <a:pos x="wd2" y="hd2"/>
              </a:cxn>
              <a:cxn ang="5400000">
                <a:pos x="wd2" y="hd2"/>
              </a:cxn>
              <a:cxn ang="10800000">
                <a:pos x="wd2" y="hd2"/>
              </a:cxn>
              <a:cxn ang="16200000">
                <a:pos x="wd2" y="hd2"/>
              </a:cxn>
            </a:cxnLst>
            <a:rect l="0" t="0" r="r" b="b"/>
            <a:pathLst>
              <a:path w="21204" h="21267" extrusionOk="0">
                <a:moveTo>
                  <a:pt x="7750" y="21267"/>
                </a:moveTo>
                <a:cubicBezTo>
                  <a:pt x="7173" y="21267"/>
                  <a:pt x="6660" y="20719"/>
                  <a:pt x="6083" y="20172"/>
                </a:cubicBezTo>
                <a:cubicBezTo>
                  <a:pt x="379" y="13175"/>
                  <a:pt x="379" y="13175"/>
                  <a:pt x="379" y="13175"/>
                </a:cubicBezTo>
                <a:cubicBezTo>
                  <a:pt x="-198" y="12079"/>
                  <a:pt x="-198" y="11045"/>
                  <a:pt x="956" y="10497"/>
                </a:cubicBezTo>
                <a:cubicBezTo>
                  <a:pt x="2109" y="9402"/>
                  <a:pt x="3199" y="9889"/>
                  <a:pt x="3776" y="10497"/>
                </a:cubicBezTo>
                <a:cubicBezTo>
                  <a:pt x="7750" y="15365"/>
                  <a:pt x="7750" y="15365"/>
                  <a:pt x="7750" y="15365"/>
                </a:cubicBezTo>
                <a:cubicBezTo>
                  <a:pt x="16851" y="1310"/>
                  <a:pt x="16851" y="1310"/>
                  <a:pt x="16851" y="1310"/>
                </a:cubicBezTo>
                <a:cubicBezTo>
                  <a:pt x="18005" y="215"/>
                  <a:pt x="19095" y="-333"/>
                  <a:pt x="20248" y="215"/>
                </a:cubicBezTo>
                <a:cubicBezTo>
                  <a:pt x="21402" y="762"/>
                  <a:pt x="21402" y="2405"/>
                  <a:pt x="20825" y="3439"/>
                </a:cubicBezTo>
                <a:cubicBezTo>
                  <a:pt x="10057" y="20172"/>
                  <a:pt x="10057" y="20172"/>
                  <a:pt x="10057" y="20172"/>
                </a:cubicBezTo>
                <a:cubicBezTo>
                  <a:pt x="9480" y="20719"/>
                  <a:pt x="8903" y="21267"/>
                  <a:pt x="7750" y="21267"/>
                </a:cubicBezTo>
              </a:path>
            </a:pathLst>
          </a:custGeom>
          <a:solidFill>
            <a:srgbClr val="509753"/>
          </a:solidFill>
          <a:ln w="12700">
            <a:miter lim="400000"/>
          </a:ln>
        </p:spPr>
        <p:txBody>
          <a:bodyPr lIns="50800" tIns="50800" rIns="50800" bIns="50800" anchor="ctr"/>
          <a:lstStyle/>
          <a:p>
            <a:pPr>
              <a:lnSpc>
                <a:spcPct val="80000"/>
              </a:lnSpc>
              <a:defRPr sz="7000" cap="all" spc="140">
                <a:solidFill>
                  <a:srgbClr val="FFFFFF"/>
                </a:solidFill>
                <a:latin typeface="Montserrat Bold"/>
                <a:ea typeface="Montserrat Bold"/>
                <a:cs typeface="Montserrat Bold"/>
                <a:sym typeface="Montserrat Bold"/>
              </a:defRPr>
            </a:pPr>
            <a:endParaRPr/>
          </a:p>
        </p:txBody>
      </p:sp>
      <p:sp>
        <p:nvSpPr>
          <p:cNvPr id="26" name="TextBox 25">
            <a:extLst>
              <a:ext uri="{FF2B5EF4-FFF2-40B4-BE49-F238E27FC236}">
                <a16:creationId xmlns:a16="http://schemas.microsoft.com/office/drawing/2014/main" id="{A31A1F8E-6109-C7B9-8F44-A92DE77E3D06}"/>
              </a:ext>
            </a:extLst>
          </p:cNvPr>
          <p:cNvSpPr txBox="1"/>
          <p:nvPr/>
        </p:nvSpPr>
        <p:spPr>
          <a:xfrm>
            <a:off x="2015956" y="1469395"/>
            <a:ext cx="3502224" cy="1015663"/>
          </a:xfrm>
          <a:prstGeom prst="rect">
            <a:avLst/>
          </a:prstGeom>
          <a:noFill/>
        </p:spPr>
        <p:txBody>
          <a:bodyPr wrap="square">
            <a:spAutoFit/>
          </a:bodyPr>
          <a:lstStyle/>
          <a:p>
            <a:r>
              <a:rPr lang="en-US" sz="1200" b="1" dirty="0"/>
              <a:t>Scope and Scale. </a:t>
            </a:r>
            <a:r>
              <a:rPr lang="en-US" sz="1200" dirty="0"/>
              <a:t>Projects must use geothermal as the primary technology and demonstrate a community-scale design that serves multiple residential or mixed-use buildings across one or more neighborhoods or census blocks.</a:t>
            </a:r>
          </a:p>
        </p:txBody>
      </p:sp>
      <p:sp>
        <p:nvSpPr>
          <p:cNvPr id="27" name="Shape">
            <a:extLst>
              <a:ext uri="{FF2B5EF4-FFF2-40B4-BE49-F238E27FC236}">
                <a16:creationId xmlns:a16="http://schemas.microsoft.com/office/drawing/2014/main" id="{A63AEC09-74C1-7A92-8E82-191F93DBBED7}"/>
              </a:ext>
            </a:extLst>
          </p:cNvPr>
          <p:cNvSpPr/>
          <p:nvPr/>
        </p:nvSpPr>
        <p:spPr>
          <a:xfrm>
            <a:off x="1429075" y="3020757"/>
            <a:ext cx="288090" cy="308388"/>
          </a:xfrm>
          <a:custGeom>
            <a:avLst/>
            <a:gdLst/>
            <a:ahLst/>
            <a:cxnLst>
              <a:cxn ang="0">
                <a:pos x="wd2" y="hd2"/>
              </a:cxn>
              <a:cxn ang="5400000">
                <a:pos x="wd2" y="hd2"/>
              </a:cxn>
              <a:cxn ang="10800000">
                <a:pos x="wd2" y="hd2"/>
              </a:cxn>
              <a:cxn ang="16200000">
                <a:pos x="wd2" y="hd2"/>
              </a:cxn>
            </a:cxnLst>
            <a:rect l="0" t="0" r="r" b="b"/>
            <a:pathLst>
              <a:path w="21204" h="21267" extrusionOk="0">
                <a:moveTo>
                  <a:pt x="7750" y="21267"/>
                </a:moveTo>
                <a:cubicBezTo>
                  <a:pt x="7173" y="21267"/>
                  <a:pt x="6660" y="20719"/>
                  <a:pt x="6083" y="20172"/>
                </a:cubicBezTo>
                <a:cubicBezTo>
                  <a:pt x="379" y="13175"/>
                  <a:pt x="379" y="13175"/>
                  <a:pt x="379" y="13175"/>
                </a:cubicBezTo>
                <a:cubicBezTo>
                  <a:pt x="-198" y="12079"/>
                  <a:pt x="-198" y="11045"/>
                  <a:pt x="956" y="10497"/>
                </a:cubicBezTo>
                <a:cubicBezTo>
                  <a:pt x="2109" y="9402"/>
                  <a:pt x="3199" y="9889"/>
                  <a:pt x="3776" y="10497"/>
                </a:cubicBezTo>
                <a:cubicBezTo>
                  <a:pt x="7750" y="15365"/>
                  <a:pt x="7750" y="15365"/>
                  <a:pt x="7750" y="15365"/>
                </a:cubicBezTo>
                <a:cubicBezTo>
                  <a:pt x="16851" y="1310"/>
                  <a:pt x="16851" y="1310"/>
                  <a:pt x="16851" y="1310"/>
                </a:cubicBezTo>
                <a:cubicBezTo>
                  <a:pt x="18005" y="215"/>
                  <a:pt x="19095" y="-333"/>
                  <a:pt x="20248" y="215"/>
                </a:cubicBezTo>
                <a:cubicBezTo>
                  <a:pt x="21402" y="762"/>
                  <a:pt x="21402" y="2405"/>
                  <a:pt x="20825" y="3439"/>
                </a:cubicBezTo>
                <a:cubicBezTo>
                  <a:pt x="10057" y="20172"/>
                  <a:pt x="10057" y="20172"/>
                  <a:pt x="10057" y="20172"/>
                </a:cubicBezTo>
                <a:cubicBezTo>
                  <a:pt x="9480" y="20719"/>
                  <a:pt x="8903" y="21267"/>
                  <a:pt x="7750" y="21267"/>
                </a:cubicBezTo>
              </a:path>
            </a:pathLst>
          </a:custGeom>
          <a:solidFill>
            <a:srgbClr val="509753"/>
          </a:solidFill>
          <a:ln w="12700">
            <a:miter lim="400000"/>
          </a:ln>
        </p:spPr>
        <p:txBody>
          <a:bodyPr lIns="50800" tIns="50800" rIns="50800" bIns="50800" anchor="ctr"/>
          <a:lstStyle/>
          <a:p>
            <a:pPr>
              <a:lnSpc>
                <a:spcPct val="80000"/>
              </a:lnSpc>
              <a:defRPr sz="7000" cap="all" spc="140">
                <a:solidFill>
                  <a:srgbClr val="FFFFFF"/>
                </a:solidFill>
                <a:latin typeface="Montserrat Bold"/>
                <a:ea typeface="Montserrat Bold"/>
                <a:cs typeface="Montserrat Bold"/>
                <a:sym typeface="Montserrat Bold"/>
              </a:defRPr>
            </a:pPr>
            <a:endParaRPr dirty="0"/>
          </a:p>
        </p:txBody>
      </p:sp>
      <p:sp>
        <p:nvSpPr>
          <p:cNvPr id="29" name="TextBox 28">
            <a:extLst>
              <a:ext uri="{FF2B5EF4-FFF2-40B4-BE49-F238E27FC236}">
                <a16:creationId xmlns:a16="http://schemas.microsoft.com/office/drawing/2014/main" id="{ED7AF152-8694-9A32-59C5-5C61D6609530}"/>
              </a:ext>
            </a:extLst>
          </p:cNvPr>
          <p:cNvSpPr txBox="1"/>
          <p:nvPr/>
        </p:nvSpPr>
        <p:spPr>
          <a:xfrm>
            <a:off x="1950150" y="5651673"/>
            <a:ext cx="3502224" cy="1015663"/>
          </a:xfrm>
          <a:prstGeom prst="rect">
            <a:avLst/>
          </a:prstGeom>
          <a:noFill/>
        </p:spPr>
        <p:txBody>
          <a:bodyPr wrap="square">
            <a:spAutoFit/>
          </a:bodyPr>
          <a:lstStyle/>
          <a:p>
            <a:r>
              <a:rPr lang="en-US" sz="1200" b="1" dirty="0"/>
              <a:t>Engineering, Design, and Feasibility.</a:t>
            </a:r>
            <a:r>
              <a:rPr lang="en-US" sz="1200" dirty="0"/>
              <a:t> Includes mechanical and civil drawings, technical engineering reports, permitting and environmental plans, square footage and building-type details, and system Coefficient of Performance (COP).</a:t>
            </a:r>
          </a:p>
        </p:txBody>
      </p:sp>
      <p:sp>
        <p:nvSpPr>
          <p:cNvPr id="31" name="TextBox 30">
            <a:extLst>
              <a:ext uri="{FF2B5EF4-FFF2-40B4-BE49-F238E27FC236}">
                <a16:creationId xmlns:a16="http://schemas.microsoft.com/office/drawing/2014/main" id="{53310FDD-5FA4-9C5B-6407-9A484BA0FD7C}"/>
              </a:ext>
            </a:extLst>
          </p:cNvPr>
          <p:cNvSpPr txBox="1"/>
          <p:nvPr/>
        </p:nvSpPr>
        <p:spPr>
          <a:xfrm>
            <a:off x="8037494" y="2636647"/>
            <a:ext cx="3502224" cy="461665"/>
          </a:xfrm>
          <a:prstGeom prst="rect">
            <a:avLst/>
          </a:prstGeom>
          <a:noFill/>
        </p:spPr>
        <p:txBody>
          <a:bodyPr wrap="square">
            <a:spAutoFit/>
          </a:bodyPr>
          <a:lstStyle/>
          <a:p>
            <a:r>
              <a:rPr lang="en-US" sz="1200" b="1" dirty="0"/>
              <a:t>Consumer Protections. </a:t>
            </a:r>
            <a:r>
              <a:rPr lang="en-US" sz="1200" dirty="0"/>
              <a:t>Includes contracts and recommended disclosures.</a:t>
            </a:r>
          </a:p>
        </p:txBody>
      </p:sp>
      <p:sp>
        <p:nvSpPr>
          <p:cNvPr id="32" name="Shape">
            <a:extLst>
              <a:ext uri="{FF2B5EF4-FFF2-40B4-BE49-F238E27FC236}">
                <a16:creationId xmlns:a16="http://schemas.microsoft.com/office/drawing/2014/main" id="{D18BC81E-9888-329A-C251-DEF7ED41611E}"/>
              </a:ext>
            </a:extLst>
          </p:cNvPr>
          <p:cNvSpPr/>
          <p:nvPr/>
        </p:nvSpPr>
        <p:spPr>
          <a:xfrm>
            <a:off x="7392627" y="2697504"/>
            <a:ext cx="288090" cy="304120"/>
          </a:xfrm>
          <a:custGeom>
            <a:avLst/>
            <a:gdLst/>
            <a:ahLst/>
            <a:cxnLst>
              <a:cxn ang="0">
                <a:pos x="wd2" y="hd2"/>
              </a:cxn>
              <a:cxn ang="5400000">
                <a:pos x="wd2" y="hd2"/>
              </a:cxn>
              <a:cxn ang="10800000">
                <a:pos x="wd2" y="hd2"/>
              </a:cxn>
              <a:cxn ang="16200000">
                <a:pos x="wd2" y="hd2"/>
              </a:cxn>
            </a:cxnLst>
            <a:rect l="0" t="0" r="r" b="b"/>
            <a:pathLst>
              <a:path w="21204" h="21267" extrusionOk="0">
                <a:moveTo>
                  <a:pt x="7750" y="21267"/>
                </a:moveTo>
                <a:cubicBezTo>
                  <a:pt x="7173" y="21267"/>
                  <a:pt x="6660" y="20719"/>
                  <a:pt x="6083" y="20172"/>
                </a:cubicBezTo>
                <a:cubicBezTo>
                  <a:pt x="379" y="13175"/>
                  <a:pt x="379" y="13175"/>
                  <a:pt x="379" y="13175"/>
                </a:cubicBezTo>
                <a:cubicBezTo>
                  <a:pt x="-198" y="12079"/>
                  <a:pt x="-198" y="11045"/>
                  <a:pt x="956" y="10497"/>
                </a:cubicBezTo>
                <a:cubicBezTo>
                  <a:pt x="2109" y="9402"/>
                  <a:pt x="3199" y="9889"/>
                  <a:pt x="3776" y="10497"/>
                </a:cubicBezTo>
                <a:cubicBezTo>
                  <a:pt x="7750" y="15365"/>
                  <a:pt x="7750" y="15365"/>
                  <a:pt x="7750" y="15365"/>
                </a:cubicBezTo>
                <a:cubicBezTo>
                  <a:pt x="16851" y="1310"/>
                  <a:pt x="16851" y="1310"/>
                  <a:pt x="16851" y="1310"/>
                </a:cubicBezTo>
                <a:cubicBezTo>
                  <a:pt x="18005" y="215"/>
                  <a:pt x="19095" y="-333"/>
                  <a:pt x="20248" y="215"/>
                </a:cubicBezTo>
                <a:cubicBezTo>
                  <a:pt x="21402" y="762"/>
                  <a:pt x="21402" y="2405"/>
                  <a:pt x="20825" y="3439"/>
                </a:cubicBezTo>
                <a:cubicBezTo>
                  <a:pt x="10057" y="20172"/>
                  <a:pt x="10057" y="20172"/>
                  <a:pt x="10057" y="20172"/>
                </a:cubicBezTo>
                <a:cubicBezTo>
                  <a:pt x="9480" y="20719"/>
                  <a:pt x="8903" y="21267"/>
                  <a:pt x="7750" y="21267"/>
                </a:cubicBezTo>
              </a:path>
            </a:pathLst>
          </a:custGeom>
          <a:solidFill>
            <a:srgbClr val="509753"/>
          </a:solidFill>
          <a:ln w="12700">
            <a:miter lim="400000"/>
          </a:ln>
        </p:spPr>
        <p:txBody>
          <a:bodyPr lIns="50800" tIns="50800" rIns="50800" bIns="50800" anchor="ctr"/>
          <a:lstStyle/>
          <a:p>
            <a:pPr>
              <a:lnSpc>
                <a:spcPct val="80000"/>
              </a:lnSpc>
              <a:defRPr sz="7000" cap="all" spc="140">
                <a:solidFill>
                  <a:srgbClr val="FFFFFF"/>
                </a:solidFill>
                <a:latin typeface="Montserrat Bold"/>
                <a:ea typeface="Montserrat Bold"/>
                <a:cs typeface="Montserrat Bold"/>
                <a:sym typeface="Montserrat Bold"/>
              </a:defRPr>
            </a:pPr>
            <a:endParaRPr/>
          </a:p>
        </p:txBody>
      </p:sp>
      <p:sp>
        <p:nvSpPr>
          <p:cNvPr id="33" name="TextBox 32">
            <a:extLst>
              <a:ext uri="{FF2B5EF4-FFF2-40B4-BE49-F238E27FC236}">
                <a16:creationId xmlns:a16="http://schemas.microsoft.com/office/drawing/2014/main" id="{A6BBD30D-1C75-9107-EBC6-F6D5059E2BCA}"/>
              </a:ext>
            </a:extLst>
          </p:cNvPr>
          <p:cNvSpPr txBox="1"/>
          <p:nvPr/>
        </p:nvSpPr>
        <p:spPr>
          <a:xfrm>
            <a:off x="8037494" y="4872330"/>
            <a:ext cx="3502224" cy="461665"/>
          </a:xfrm>
          <a:prstGeom prst="rect">
            <a:avLst/>
          </a:prstGeom>
          <a:noFill/>
        </p:spPr>
        <p:txBody>
          <a:bodyPr wrap="square">
            <a:spAutoFit/>
          </a:bodyPr>
          <a:lstStyle/>
          <a:p>
            <a:r>
              <a:rPr lang="en-US" sz="1200" b="1" dirty="0"/>
              <a:t>Bill Savings. </a:t>
            </a:r>
            <a:r>
              <a:rPr lang="en-US" sz="1200" dirty="0"/>
              <a:t>No increase in total household energy bills.</a:t>
            </a:r>
          </a:p>
        </p:txBody>
      </p:sp>
      <p:sp>
        <p:nvSpPr>
          <p:cNvPr id="34" name="Shape">
            <a:extLst>
              <a:ext uri="{FF2B5EF4-FFF2-40B4-BE49-F238E27FC236}">
                <a16:creationId xmlns:a16="http://schemas.microsoft.com/office/drawing/2014/main" id="{FE154F39-B102-346B-D4F9-28F7FCE6C525}"/>
              </a:ext>
            </a:extLst>
          </p:cNvPr>
          <p:cNvSpPr/>
          <p:nvPr/>
        </p:nvSpPr>
        <p:spPr>
          <a:xfrm>
            <a:off x="1424387" y="4790080"/>
            <a:ext cx="288090" cy="304120"/>
          </a:xfrm>
          <a:custGeom>
            <a:avLst/>
            <a:gdLst/>
            <a:ahLst/>
            <a:cxnLst>
              <a:cxn ang="0">
                <a:pos x="wd2" y="hd2"/>
              </a:cxn>
              <a:cxn ang="5400000">
                <a:pos x="wd2" y="hd2"/>
              </a:cxn>
              <a:cxn ang="10800000">
                <a:pos x="wd2" y="hd2"/>
              </a:cxn>
              <a:cxn ang="16200000">
                <a:pos x="wd2" y="hd2"/>
              </a:cxn>
            </a:cxnLst>
            <a:rect l="0" t="0" r="r" b="b"/>
            <a:pathLst>
              <a:path w="21204" h="21267" extrusionOk="0">
                <a:moveTo>
                  <a:pt x="7750" y="21267"/>
                </a:moveTo>
                <a:cubicBezTo>
                  <a:pt x="7173" y="21267"/>
                  <a:pt x="6660" y="20719"/>
                  <a:pt x="6083" y="20172"/>
                </a:cubicBezTo>
                <a:cubicBezTo>
                  <a:pt x="379" y="13175"/>
                  <a:pt x="379" y="13175"/>
                  <a:pt x="379" y="13175"/>
                </a:cubicBezTo>
                <a:cubicBezTo>
                  <a:pt x="-198" y="12079"/>
                  <a:pt x="-198" y="11045"/>
                  <a:pt x="956" y="10497"/>
                </a:cubicBezTo>
                <a:cubicBezTo>
                  <a:pt x="2109" y="9402"/>
                  <a:pt x="3199" y="9889"/>
                  <a:pt x="3776" y="10497"/>
                </a:cubicBezTo>
                <a:cubicBezTo>
                  <a:pt x="7750" y="15365"/>
                  <a:pt x="7750" y="15365"/>
                  <a:pt x="7750" y="15365"/>
                </a:cubicBezTo>
                <a:cubicBezTo>
                  <a:pt x="16851" y="1310"/>
                  <a:pt x="16851" y="1310"/>
                  <a:pt x="16851" y="1310"/>
                </a:cubicBezTo>
                <a:cubicBezTo>
                  <a:pt x="18005" y="215"/>
                  <a:pt x="19095" y="-333"/>
                  <a:pt x="20248" y="215"/>
                </a:cubicBezTo>
                <a:cubicBezTo>
                  <a:pt x="21402" y="762"/>
                  <a:pt x="21402" y="2405"/>
                  <a:pt x="20825" y="3439"/>
                </a:cubicBezTo>
                <a:cubicBezTo>
                  <a:pt x="10057" y="20172"/>
                  <a:pt x="10057" y="20172"/>
                  <a:pt x="10057" y="20172"/>
                </a:cubicBezTo>
                <a:cubicBezTo>
                  <a:pt x="9480" y="20719"/>
                  <a:pt x="8903" y="21267"/>
                  <a:pt x="7750" y="21267"/>
                </a:cubicBezTo>
              </a:path>
            </a:pathLst>
          </a:custGeom>
          <a:solidFill>
            <a:srgbClr val="509753"/>
          </a:solidFill>
          <a:ln w="12700">
            <a:miter lim="400000"/>
          </a:ln>
        </p:spPr>
        <p:txBody>
          <a:bodyPr lIns="50800" tIns="50800" rIns="50800" bIns="50800" anchor="ctr"/>
          <a:lstStyle/>
          <a:p>
            <a:pPr>
              <a:lnSpc>
                <a:spcPct val="80000"/>
              </a:lnSpc>
              <a:defRPr sz="7000" cap="all" spc="140">
                <a:solidFill>
                  <a:srgbClr val="FFFFFF"/>
                </a:solidFill>
                <a:latin typeface="Montserrat Bold"/>
                <a:ea typeface="Montserrat Bold"/>
                <a:cs typeface="Montserrat Bold"/>
                <a:sym typeface="Montserrat Bold"/>
              </a:defRPr>
            </a:pPr>
            <a:endParaRPr/>
          </a:p>
        </p:txBody>
      </p:sp>
      <p:sp>
        <p:nvSpPr>
          <p:cNvPr id="35" name="TextBox 34">
            <a:extLst>
              <a:ext uri="{FF2B5EF4-FFF2-40B4-BE49-F238E27FC236}">
                <a16:creationId xmlns:a16="http://schemas.microsoft.com/office/drawing/2014/main" id="{E6888A5C-7B83-7D13-4318-5D6EE55C3BCD}"/>
              </a:ext>
            </a:extLst>
          </p:cNvPr>
          <p:cNvSpPr txBox="1"/>
          <p:nvPr/>
        </p:nvSpPr>
        <p:spPr>
          <a:xfrm>
            <a:off x="7977108" y="1469395"/>
            <a:ext cx="3502224" cy="1015663"/>
          </a:xfrm>
          <a:prstGeom prst="rect">
            <a:avLst/>
          </a:prstGeom>
          <a:noFill/>
        </p:spPr>
        <p:txBody>
          <a:bodyPr wrap="square">
            <a:spAutoFit/>
          </a:bodyPr>
          <a:lstStyle/>
          <a:p>
            <a:r>
              <a:rPr lang="en-US" sz="1200" b="1" dirty="0"/>
              <a:t>Community Engagement. </a:t>
            </a:r>
            <a:r>
              <a:rPr lang="en-US" sz="1200" dirty="0"/>
              <a:t>Includes a community engagement plan and documentation of engagement activities completed to date, demonstrating alignment with Phase 2 eligibility criteria.</a:t>
            </a:r>
          </a:p>
        </p:txBody>
      </p:sp>
      <p:sp>
        <p:nvSpPr>
          <p:cNvPr id="8" name="Insert slide title here">
            <a:extLst>
              <a:ext uri="{FF2B5EF4-FFF2-40B4-BE49-F238E27FC236}">
                <a16:creationId xmlns:a16="http://schemas.microsoft.com/office/drawing/2014/main" id="{C8393569-DA74-1FEC-E863-B2F50A42324E}"/>
              </a:ext>
            </a:extLst>
          </p:cNvPr>
          <p:cNvSpPr txBox="1"/>
          <p:nvPr/>
        </p:nvSpPr>
        <p:spPr>
          <a:xfrm rot="16200000">
            <a:off x="-2941121" y="3224902"/>
            <a:ext cx="6553815" cy="328295"/>
          </a:xfrm>
          <a:prstGeom prst="rect">
            <a:avLst/>
          </a:prstGeom>
          <a:solidFill>
            <a:srgbClr val="509753"/>
          </a:solid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numCol="1" anchor="t">
            <a:spAutoFit/>
          </a:bodyPr>
          <a:lstStyle>
            <a:lvl1pPr algn="ctr">
              <a:defRPr b="1">
                <a:solidFill>
                  <a:srgbClr val="FFFFFF"/>
                </a:solidFill>
              </a:defRPr>
            </a:lvl1pPr>
          </a:lstStyle>
          <a:p>
            <a:r>
              <a:rPr lang="en-US" dirty="0"/>
              <a:t>COMMUNITY GEOTHERMAL PHASE ONE PLANNING GRANTS</a:t>
            </a:r>
            <a:endParaRPr dirty="0"/>
          </a:p>
        </p:txBody>
      </p:sp>
      <p:sp>
        <p:nvSpPr>
          <p:cNvPr id="9" name="TextBox 8">
            <a:extLst>
              <a:ext uri="{FF2B5EF4-FFF2-40B4-BE49-F238E27FC236}">
                <a16:creationId xmlns:a16="http://schemas.microsoft.com/office/drawing/2014/main" id="{0E5F33FE-23D2-3F27-8090-1678368D8C57}"/>
              </a:ext>
            </a:extLst>
          </p:cNvPr>
          <p:cNvSpPr txBox="1"/>
          <p:nvPr/>
        </p:nvSpPr>
        <p:spPr>
          <a:xfrm>
            <a:off x="933809" y="738327"/>
            <a:ext cx="10429336" cy="646331"/>
          </a:xfrm>
          <a:prstGeom prst="rect">
            <a:avLst/>
          </a:prstGeom>
          <a:noFill/>
        </p:spPr>
        <p:txBody>
          <a:bodyPr wrap="square" rtlCol="0">
            <a:spAutoFit/>
          </a:bodyPr>
          <a:lstStyle/>
          <a:p>
            <a:pPr lvl="0" eaLnBrk="0" fontAlgn="base" hangingPunct="0">
              <a:spcBef>
                <a:spcPct val="0"/>
              </a:spcBef>
              <a:spcAft>
                <a:spcPct val="0"/>
              </a:spcAft>
            </a:pPr>
            <a:r>
              <a:rPr lang="en-US" dirty="0"/>
              <a:t>At the end of the 12-month grant period, each awardee must submit </a:t>
            </a:r>
            <a:r>
              <a:rPr lang="en-US"/>
              <a:t>a completed </a:t>
            </a:r>
            <a:r>
              <a:rPr lang="en-US" b="1" dirty="0"/>
              <a:t>Community Geothermal Project Plan</a:t>
            </a:r>
            <a:r>
              <a:rPr lang="en-US" dirty="0"/>
              <a:t> that includes the following key elements</a:t>
            </a:r>
          </a:p>
        </p:txBody>
      </p:sp>
      <p:sp>
        <p:nvSpPr>
          <p:cNvPr id="10" name="TextBox 9">
            <a:extLst>
              <a:ext uri="{FF2B5EF4-FFF2-40B4-BE49-F238E27FC236}">
                <a16:creationId xmlns:a16="http://schemas.microsoft.com/office/drawing/2014/main" id="{A060BAC7-2226-9C24-4BF0-F9A2F98D8F4C}"/>
              </a:ext>
            </a:extLst>
          </p:cNvPr>
          <p:cNvSpPr txBox="1"/>
          <p:nvPr/>
        </p:nvSpPr>
        <p:spPr>
          <a:xfrm>
            <a:off x="1960903" y="2748961"/>
            <a:ext cx="3502224" cy="1569660"/>
          </a:xfrm>
          <a:prstGeom prst="rect">
            <a:avLst/>
          </a:prstGeom>
          <a:noFill/>
        </p:spPr>
        <p:txBody>
          <a:bodyPr wrap="square">
            <a:spAutoFit/>
          </a:bodyPr>
          <a:lstStyle/>
          <a:p>
            <a:r>
              <a:rPr lang="en-US" sz="1200" b="1" dirty="0"/>
              <a:t>Community-scale design concept. </a:t>
            </a:r>
            <a:r>
              <a:rPr lang="en-US" sz="1200" dirty="0"/>
              <a:t>Projects must show a customer base of roughly 100 households or equivalent units and demonstrate that a minimum of 25% of households or customers within the project’s neighborhood or census-block footprint are committed participants or actively engaged in the planning and development process.</a:t>
            </a:r>
          </a:p>
        </p:txBody>
      </p:sp>
      <p:sp>
        <p:nvSpPr>
          <p:cNvPr id="11" name="TextBox 10">
            <a:extLst>
              <a:ext uri="{FF2B5EF4-FFF2-40B4-BE49-F238E27FC236}">
                <a16:creationId xmlns:a16="http://schemas.microsoft.com/office/drawing/2014/main" id="{0603BF64-9422-D312-4C59-5B33239A2013}"/>
              </a:ext>
            </a:extLst>
          </p:cNvPr>
          <p:cNvSpPr txBox="1"/>
          <p:nvPr/>
        </p:nvSpPr>
        <p:spPr>
          <a:xfrm>
            <a:off x="7977108" y="3625544"/>
            <a:ext cx="3502224" cy="830997"/>
          </a:xfrm>
          <a:prstGeom prst="rect">
            <a:avLst/>
          </a:prstGeom>
          <a:noFill/>
        </p:spPr>
        <p:txBody>
          <a:bodyPr wrap="square">
            <a:spAutoFit/>
          </a:bodyPr>
          <a:lstStyle/>
          <a:p>
            <a:r>
              <a:rPr lang="en-US" sz="1200" b="1" dirty="0"/>
              <a:t>Workforce Development and Contractor Strategy. </a:t>
            </a:r>
            <a:r>
              <a:rPr lang="en-US" sz="1200" dirty="0"/>
              <a:t>Includes required PLAs for projects above the applicable threshold and a plan for meeting apprenticeship requirements.</a:t>
            </a:r>
          </a:p>
        </p:txBody>
      </p:sp>
      <p:sp>
        <p:nvSpPr>
          <p:cNvPr id="12" name="TextBox 11">
            <a:extLst>
              <a:ext uri="{FF2B5EF4-FFF2-40B4-BE49-F238E27FC236}">
                <a16:creationId xmlns:a16="http://schemas.microsoft.com/office/drawing/2014/main" id="{5F2EFE6A-29A5-A608-7CAC-3355DE2FC43C}"/>
              </a:ext>
            </a:extLst>
          </p:cNvPr>
          <p:cNvSpPr txBox="1"/>
          <p:nvPr/>
        </p:nvSpPr>
        <p:spPr>
          <a:xfrm>
            <a:off x="1950150" y="4499556"/>
            <a:ext cx="3502224" cy="1015663"/>
          </a:xfrm>
          <a:prstGeom prst="rect">
            <a:avLst/>
          </a:prstGeom>
          <a:noFill/>
        </p:spPr>
        <p:txBody>
          <a:bodyPr wrap="square">
            <a:spAutoFit/>
          </a:bodyPr>
          <a:lstStyle/>
          <a:p>
            <a:r>
              <a:rPr lang="en-US" sz="1200" b="1" dirty="0"/>
              <a:t>Funding and Financing.</a:t>
            </a:r>
            <a:r>
              <a:rPr lang="en-US" sz="1200" dirty="0"/>
              <a:t> Provide 20-year pro-forma financials, show how the project leverages complementary funding sources without double-counting emissions reductions, and clearly describe the ownership structure for the system.</a:t>
            </a:r>
          </a:p>
        </p:txBody>
      </p:sp>
      <p:sp>
        <p:nvSpPr>
          <p:cNvPr id="13" name="TextBox 12">
            <a:extLst>
              <a:ext uri="{FF2B5EF4-FFF2-40B4-BE49-F238E27FC236}">
                <a16:creationId xmlns:a16="http://schemas.microsoft.com/office/drawing/2014/main" id="{8289C73F-F4E7-514F-C52E-3718851CD2D7}"/>
              </a:ext>
            </a:extLst>
          </p:cNvPr>
          <p:cNvSpPr txBox="1"/>
          <p:nvPr/>
        </p:nvSpPr>
        <p:spPr>
          <a:xfrm>
            <a:off x="8037494" y="5740179"/>
            <a:ext cx="3502224" cy="646331"/>
          </a:xfrm>
          <a:prstGeom prst="rect">
            <a:avLst/>
          </a:prstGeom>
          <a:noFill/>
        </p:spPr>
        <p:txBody>
          <a:bodyPr wrap="square">
            <a:spAutoFit/>
          </a:bodyPr>
          <a:lstStyle/>
          <a:p>
            <a:r>
              <a:rPr lang="en-US" sz="1200" b="1" dirty="0"/>
              <a:t>Compliance Strategy. </a:t>
            </a:r>
            <a:r>
              <a:rPr lang="en-US" sz="1200" dirty="0"/>
              <a:t>Provides a clear plan for complying with applicable federal and state requirements.</a:t>
            </a:r>
          </a:p>
        </p:txBody>
      </p:sp>
      <p:sp>
        <p:nvSpPr>
          <p:cNvPr id="14" name="Shape">
            <a:extLst>
              <a:ext uri="{FF2B5EF4-FFF2-40B4-BE49-F238E27FC236}">
                <a16:creationId xmlns:a16="http://schemas.microsoft.com/office/drawing/2014/main" id="{0498E042-9BE0-4390-7239-C0E3F992D09E}"/>
              </a:ext>
            </a:extLst>
          </p:cNvPr>
          <p:cNvSpPr/>
          <p:nvPr/>
        </p:nvSpPr>
        <p:spPr>
          <a:xfrm>
            <a:off x="7392627" y="1605435"/>
            <a:ext cx="288090" cy="304120"/>
          </a:xfrm>
          <a:custGeom>
            <a:avLst/>
            <a:gdLst/>
            <a:ahLst/>
            <a:cxnLst>
              <a:cxn ang="0">
                <a:pos x="wd2" y="hd2"/>
              </a:cxn>
              <a:cxn ang="5400000">
                <a:pos x="wd2" y="hd2"/>
              </a:cxn>
              <a:cxn ang="10800000">
                <a:pos x="wd2" y="hd2"/>
              </a:cxn>
              <a:cxn ang="16200000">
                <a:pos x="wd2" y="hd2"/>
              </a:cxn>
            </a:cxnLst>
            <a:rect l="0" t="0" r="r" b="b"/>
            <a:pathLst>
              <a:path w="21204" h="21267" extrusionOk="0">
                <a:moveTo>
                  <a:pt x="7750" y="21267"/>
                </a:moveTo>
                <a:cubicBezTo>
                  <a:pt x="7173" y="21267"/>
                  <a:pt x="6660" y="20719"/>
                  <a:pt x="6083" y="20172"/>
                </a:cubicBezTo>
                <a:cubicBezTo>
                  <a:pt x="379" y="13175"/>
                  <a:pt x="379" y="13175"/>
                  <a:pt x="379" y="13175"/>
                </a:cubicBezTo>
                <a:cubicBezTo>
                  <a:pt x="-198" y="12079"/>
                  <a:pt x="-198" y="11045"/>
                  <a:pt x="956" y="10497"/>
                </a:cubicBezTo>
                <a:cubicBezTo>
                  <a:pt x="2109" y="9402"/>
                  <a:pt x="3199" y="9889"/>
                  <a:pt x="3776" y="10497"/>
                </a:cubicBezTo>
                <a:cubicBezTo>
                  <a:pt x="7750" y="15365"/>
                  <a:pt x="7750" y="15365"/>
                  <a:pt x="7750" y="15365"/>
                </a:cubicBezTo>
                <a:cubicBezTo>
                  <a:pt x="16851" y="1310"/>
                  <a:pt x="16851" y="1310"/>
                  <a:pt x="16851" y="1310"/>
                </a:cubicBezTo>
                <a:cubicBezTo>
                  <a:pt x="18005" y="215"/>
                  <a:pt x="19095" y="-333"/>
                  <a:pt x="20248" y="215"/>
                </a:cubicBezTo>
                <a:cubicBezTo>
                  <a:pt x="21402" y="762"/>
                  <a:pt x="21402" y="2405"/>
                  <a:pt x="20825" y="3439"/>
                </a:cubicBezTo>
                <a:cubicBezTo>
                  <a:pt x="10057" y="20172"/>
                  <a:pt x="10057" y="20172"/>
                  <a:pt x="10057" y="20172"/>
                </a:cubicBezTo>
                <a:cubicBezTo>
                  <a:pt x="9480" y="20719"/>
                  <a:pt x="8903" y="21267"/>
                  <a:pt x="7750" y="21267"/>
                </a:cubicBezTo>
              </a:path>
            </a:pathLst>
          </a:custGeom>
          <a:solidFill>
            <a:srgbClr val="509753"/>
          </a:solidFill>
          <a:ln w="12700">
            <a:miter lim="400000"/>
          </a:ln>
        </p:spPr>
        <p:txBody>
          <a:bodyPr lIns="50800" tIns="50800" rIns="50800" bIns="50800" anchor="ctr"/>
          <a:lstStyle/>
          <a:p>
            <a:pPr>
              <a:lnSpc>
                <a:spcPct val="80000"/>
              </a:lnSpc>
              <a:defRPr sz="7000" cap="all" spc="140">
                <a:solidFill>
                  <a:srgbClr val="FFFFFF"/>
                </a:solidFill>
                <a:latin typeface="Montserrat Bold"/>
                <a:ea typeface="Montserrat Bold"/>
                <a:cs typeface="Montserrat Bold"/>
                <a:sym typeface="Montserrat Bold"/>
              </a:defRPr>
            </a:pPr>
            <a:endParaRPr/>
          </a:p>
        </p:txBody>
      </p:sp>
      <p:sp>
        <p:nvSpPr>
          <p:cNvPr id="15" name="Shape">
            <a:extLst>
              <a:ext uri="{FF2B5EF4-FFF2-40B4-BE49-F238E27FC236}">
                <a16:creationId xmlns:a16="http://schemas.microsoft.com/office/drawing/2014/main" id="{EFECAE5C-AE8F-9A09-4EA7-196631C62AC8}"/>
              </a:ext>
            </a:extLst>
          </p:cNvPr>
          <p:cNvSpPr/>
          <p:nvPr/>
        </p:nvSpPr>
        <p:spPr>
          <a:xfrm>
            <a:off x="7392627" y="3704317"/>
            <a:ext cx="288090" cy="304120"/>
          </a:xfrm>
          <a:custGeom>
            <a:avLst/>
            <a:gdLst/>
            <a:ahLst/>
            <a:cxnLst>
              <a:cxn ang="0">
                <a:pos x="wd2" y="hd2"/>
              </a:cxn>
              <a:cxn ang="5400000">
                <a:pos x="wd2" y="hd2"/>
              </a:cxn>
              <a:cxn ang="10800000">
                <a:pos x="wd2" y="hd2"/>
              </a:cxn>
              <a:cxn ang="16200000">
                <a:pos x="wd2" y="hd2"/>
              </a:cxn>
            </a:cxnLst>
            <a:rect l="0" t="0" r="r" b="b"/>
            <a:pathLst>
              <a:path w="21204" h="21267" extrusionOk="0">
                <a:moveTo>
                  <a:pt x="7750" y="21267"/>
                </a:moveTo>
                <a:cubicBezTo>
                  <a:pt x="7173" y="21267"/>
                  <a:pt x="6660" y="20719"/>
                  <a:pt x="6083" y="20172"/>
                </a:cubicBezTo>
                <a:cubicBezTo>
                  <a:pt x="379" y="13175"/>
                  <a:pt x="379" y="13175"/>
                  <a:pt x="379" y="13175"/>
                </a:cubicBezTo>
                <a:cubicBezTo>
                  <a:pt x="-198" y="12079"/>
                  <a:pt x="-198" y="11045"/>
                  <a:pt x="956" y="10497"/>
                </a:cubicBezTo>
                <a:cubicBezTo>
                  <a:pt x="2109" y="9402"/>
                  <a:pt x="3199" y="9889"/>
                  <a:pt x="3776" y="10497"/>
                </a:cubicBezTo>
                <a:cubicBezTo>
                  <a:pt x="7750" y="15365"/>
                  <a:pt x="7750" y="15365"/>
                  <a:pt x="7750" y="15365"/>
                </a:cubicBezTo>
                <a:cubicBezTo>
                  <a:pt x="16851" y="1310"/>
                  <a:pt x="16851" y="1310"/>
                  <a:pt x="16851" y="1310"/>
                </a:cubicBezTo>
                <a:cubicBezTo>
                  <a:pt x="18005" y="215"/>
                  <a:pt x="19095" y="-333"/>
                  <a:pt x="20248" y="215"/>
                </a:cubicBezTo>
                <a:cubicBezTo>
                  <a:pt x="21402" y="762"/>
                  <a:pt x="21402" y="2405"/>
                  <a:pt x="20825" y="3439"/>
                </a:cubicBezTo>
                <a:cubicBezTo>
                  <a:pt x="10057" y="20172"/>
                  <a:pt x="10057" y="20172"/>
                  <a:pt x="10057" y="20172"/>
                </a:cubicBezTo>
                <a:cubicBezTo>
                  <a:pt x="9480" y="20719"/>
                  <a:pt x="8903" y="21267"/>
                  <a:pt x="7750" y="21267"/>
                </a:cubicBezTo>
              </a:path>
            </a:pathLst>
          </a:custGeom>
          <a:solidFill>
            <a:srgbClr val="509753"/>
          </a:solidFill>
          <a:ln w="12700">
            <a:miter lim="400000"/>
          </a:ln>
        </p:spPr>
        <p:txBody>
          <a:bodyPr lIns="50800" tIns="50800" rIns="50800" bIns="50800" anchor="ctr"/>
          <a:lstStyle/>
          <a:p>
            <a:pPr>
              <a:lnSpc>
                <a:spcPct val="80000"/>
              </a:lnSpc>
              <a:defRPr sz="7000" cap="all" spc="140">
                <a:solidFill>
                  <a:srgbClr val="FFFFFF"/>
                </a:solidFill>
                <a:latin typeface="Montserrat Bold"/>
                <a:ea typeface="Montserrat Bold"/>
                <a:cs typeface="Montserrat Bold"/>
                <a:sym typeface="Montserrat Bold"/>
              </a:defRPr>
            </a:pPr>
            <a:endParaRPr/>
          </a:p>
        </p:txBody>
      </p:sp>
      <p:sp>
        <p:nvSpPr>
          <p:cNvPr id="17" name="Shape">
            <a:extLst>
              <a:ext uri="{FF2B5EF4-FFF2-40B4-BE49-F238E27FC236}">
                <a16:creationId xmlns:a16="http://schemas.microsoft.com/office/drawing/2014/main" id="{5C357B49-DD74-AA42-76C3-5BF733202377}"/>
              </a:ext>
            </a:extLst>
          </p:cNvPr>
          <p:cNvSpPr/>
          <p:nvPr/>
        </p:nvSpPr>
        <p:spPr>
          <a:xfrm>
            <a:off x="7392627" y="4921860"/>
            <a:ext cx="288090" cy="304120"/>
          </a:xfrm>
          <a:custGeom>
            <a:avLst/>
            <a:gdLst/>
            <a:ahLst/>
            <a:cxnLst>
              <a:cxn ang="0">
                <a:pos x="wd2" y="hd2"/>
              </a:cxn>
              <a:cxn ang="5400000">
                <a:pos x="wd2" y="hd2"/>
              </a:cxn>
              <a:cxn ang="10800000">
                <a:pos x="wd2" y="hd2"/>
              </a:cxn>
              <a:cxn ang="16200000">
                <a:pos x="wd2" y="hd2"/>
              </a:cxn>
            </a:cxnLst>
            <a:rect l="0" t="0" r="r" b="b"/>
            <a:pathLst>
              <a:path w="21204" h="21267" extrusionOk="0">
                <a:moveTo>
                  <a:pt x="7750" y="21267"/>
                </a:moveTo>
                <a:cubicBezTo>
                  <a:pt x="7173" y="21267"/>
                  <a:pt x="6660" y="20719"/>
                  <a:pt x="6083" y="20172"/>
                </a:cubicBezTo>
                <a:cubicBezTo>
                  <a:pt x="379" y="13175"/>
                  <a:pt x="379" y="13175"/>
                  <a:pt x="379" y="13175"/>
                </a:cubicBezTo>
                <a:cubicBezTo>
                  <a:pt x="-198" y="12079"/>
                  <a:pt x="-198" y="11045"/>
                  <a:pt x="956" y="10497"/>
                </a:cubicBezTo>
                <a:cubicBezTo>
                  <a:pt x="2109" y="9402"/>
                  <a:pt x="3199" y="9889"/>
                  <a:pt x="3776" y="10497"/>
                </a:cubicBezTo>
                <a:cubicBezTo>
                  <a:pt x="7750" y="15365"/>
                  <a:pt x="7750" y="15365"/>
                  <a:pt x="7750" y="15365"/>
                </a:cubicBezTo>
                <a:cubicBezTo>
                  <a:pt x="16851" y="1310"/>
                  <a:pt x="16851" y="1310"/>
                  <a:pt x="16851" y="1310"/>
                </a:cubicBezTo>
                <a:cubicBezTo>
                  <a:pt x="18005" y="215"/>
                  <a:pt x="19095" y="-333"/>
                  <a:pt x="20248" y="215"/>
                </a:cubicBezTo>
                <a:cubicBezTo>
                  <a:pt x="21402" y="762"/>
                  <a:pt x="21402" y="2405"/>
                  <a:pt x="20825" y="3439"/>
                </a:cubicBezTo>
                <a:cubicBezTo>
                  <a:pt x="10057" y="20172"/>
                  <a:pt x="10057" y="20172"/>
                  <a:pt x="10057" y="20172"/>
                </a:cubicBezTo>
                <a:cubicBezTo>
                  <a:pt x="9480" y="20719"/>
                  <a:pt x="8903" y="21267"/>
                  <a:pt x="7750" y="21267"/>
                </a:cubicBezTo>
              </a:path>
            </a:pathLst>
          </a:custGeom>
          <a:solidFill>
            <a:srgbClr val="509753"/>
          </a:solidFill>
          <a:ln w="12700">
            <a:miter lim="400000"/>
          </a:ln>
        </p:spPr>
        <p:txBody>
          <a:bodyPr lIns="50800" tIns="50800" rIns="50800" bIns="50800" anchor="ctr"/>
          <a:lstStyle/>
          <a:p>
            <a:pPr>
              <a:lnSpc>
                <a:spcPct val="80000"/>
              </a:lnSpc>
              <a:defRPr sz="7000" cap="all" spc="140">
                <a:solidFill>
                  <a:srgbClr val="FFFFFF"/>
                </a:solidFill>
                <a:latin typeface="Montserrat Bold"/>
                <a:ea typeface="Montserrat Bold"/>
                <a:cs typeface="Montserrat Bold"/>
                <a:sym typeface="Montserrat Bold"/>
              </a:defRPr>
            </a:pPr>
            <a:endParaRPr/>
          </a:p>
        </p:txBody>
      </p:sp>
      <p:sp>
        <p:nvSpPr>
          <p:cNvPr id="18" name="Shape">
            <a:extLst>
              <a:ext uri="{FF2B5EF4-FFF2-40B4-BE49-F238E27FC236}">
                <a16:creationId xmlns:a16="http://schemas.microsoft.com/office/drawing/2014/main" id="{105E2D12-ECF1-1254-E2AB-8475F1381663}"/>
              </a:ext>
            </a:extLst>
          </p:cNvPr>
          <p:cNvSpPr/>
          <p:nvPr/>
        </p:nvSpPr>
        <p:spPr>
          <a:xfrm>
            <a:off x="7392627" y="5928673"/>
            <a:ext cx="288090" cy="304120"/>
          </a:xfrm>
          <a:custGeom>
            <a:avLst/>
            <a:gdLst/>
            <a:ahLst/>
            <a:cxnLst>
              <a:cxn ang="0">
                <a:pos x="wd2" y="hd2"/>
              </a:cxn>
              <a:cxn ang="5400000">
                <a:pos x="wd2" y="hd2"/>
              </a:cxn>
              <a:cxn ang="10800000">
                <a:pos x="wd2" y="hd2"/>
              </a:cxn>
              <a:cxn ang="16200000">
                <a:pos x="wd2" y="hd2"/>
              </a:cxn>
            </a:cxnLst>
            <a:rect l="0" t="0" r="r" b="b"/>
            <a:pathLst>
              <a:path w="21204" h="21267" extrusionOk="0">
                <a:moveTo>
                  <a:pt x="7750" y="21267"/>
                </a:moveTo>
                <a:cubicBezTo>
                  <a:pt x="7173" y="21267"/>
                  <a:pt x="6660" y="20719"/>
                  <a:pt x="6083" y="20172"/>
                </a:cubicBezTo>
                <a:cubicBezTo>
                  <a:pt x="379" y="13175"/>
                  <a:pt x="379" y="13175"/>
                  <a:pt x="379" y="13175"/>
                </a:cubicBezTo>
                <a:cubicBezTo>
                  <a:pt x="-198" y="12079"/>
                  <a:pt x="-198" y="11045"/>
                  <a:pt x="956" y="10497"/>
                </a:cubicBezTo>
                <a:cubicBezTo>
                  <a:pt x="2109" y="9402"/>
                  <a:pt x="3199" y="9889"/>
                  <a:pt x="3776" y="10497"/>
                </a:cubicBezTo>
                <a:cubicBezTo>
                  <a:pt x="7750" y="15365"/>
                  <a:pt x="7750" y="15365"/>
                  <a:pt x="7750" y="15365"/>
                </a:cubicBezTo>
                <a:cubicBezTo>
                  <a:pt x="16851" y="1310"/>
                  <a:pt x="16851" y="1310"/>
                  <a:pt x="16851" y="1310"/>
                </a:cubicBezTo>
                <a:cubicBezTo>
                  <a:pt x="18005" y="215"/>
                  <a:pt x="19095" y="-333"/>
                  <a:pt x="20248" y="215"/>
                </a:cubicBezTo>
                <a:cubicBezTo>
                  <a:pt x="21402" y="762"/>
                  <a:pt x="21402" y="2405"/>
                  <a:pt x="20825" y="3439"/>
                </a:cubicBezTo>
                <a:cubicBezTo>
                  <a:pt x="10057" y="20172"/>
                  <a:pt x="10057" y="20172"/>
                  <a:pt x="10057" y="20172"/>
                </a:cubicBezTo>
                <a:cubicBezTo>
                  <a:pt x="9480" y="20719"/>
                  <a:pt x="8903" y="21267"/>
                  <a:pt x="7750" y="21267"/>
                </a:cubicBezTo>
              </a:path>
            </a:pathLst>
          </a:custGeom>
          <a:solidFill>
            <a:srgbClr val="509753"/>
          </a:solidFill>
          <a:ln w="12700">
            <a:miter lim="400000"/>
          </a:ln>
        </p:spPr>
        <p:txBody>
          <a:bodyPr lIns="50800" tIns="50800" rIns="50800" bIns="50800" anchor="ctr"/>
          <a:lstStyle/>
          <a:p>
            <a:pPr>
              <a:lnSpc>
                <a:spcPct val="80000"/>
              </a:lnSpc>
              <a:defRPr sz="7000" cap="all" spc="140">
                <a:solidFill>
                  <a:srgbClr val="FFFFFF"/>
                </a:solidFill>
                <a:latin typeface="Montserrat Bold"/>
                <a:ea typeface="Montserrat Bold"/>
                <a:cs typeface="Montserrat Bold"/>
                <a:sym typeface="Montserrat Bold"/>
              </a:defRPr>
            </a:pPr>
            <a:endParaRPr/>
          </a:p>
        </p:txBody>
      </p:sp>
      <p:sp>
        <p:nvSpPr>
          <p:cNvPr id="19" name="Shape">
            <a:extLst>
              <a:ext uri="{FF2B5EF4-FFF2-40B4-BE49-F238E27FC236}">
                <a16:creationId xmlns:a16="http://schemas.microsoft.com/office/drawing/2014/main" id="{BFBE967C-04DC-8C44-264D-7EF1D2DD58A6}"/>
              </a:ext>
            </a:extLst>
          </p:cNvPr>
          <p:cNvSpPr/>
          <p:nvPr/>
        </p:nvSpPr>
        <p:spPr>
          <a:xfrm>
            <a:off x="1424387" y="5855384"/>
            <a:ext cx="288090" cy="304120"/>
          </a:xfrm>
          <a:custGeom>
            <a:avLst/>
            <a:gdLst/>
            <a:ahLst/>
            <a:cxnLst>
              <a:cxn ang="0">
                <a:pos x="wd2" y="hd2"/>
              </a:cxn>
              <a:cxn ang="5400000">
                <a:pos x="wd2" y="hd2"/>
              </a:cxn>
              <a:cxn ang="10800000">
                <a:pos x="wd2" y="hd2"/>
              </a:cxn>
              <a:cxn ang="16200000">
                <a:pos x="wd2" y="hd2"/>
              </a:cxn>
            </a:cxnLst>
            <a:rect l="0" t="0" r="r" b="b"/>
            <a:pathLst>
              <a:path w="21204" h="21267" extrusionOk="0">
                <a:moveTo>
                  <a:pt x="7750" y="21267"/>
                </a:moveTo>
                <a:cubicBezTo>
                  <a:pt x="7173" y="21267"/>
                  <a:pt x="6660" y="20719"/>
                  <a:pt x="6083" y="20172"/>
                </a:cubicBezTo>
                <a:cubicBezTo>
                  <a:pt x="379" y="13175"/>
                  <a:pt x="379" y="13175"/>
                  <a:pt x="379" y="13175"/>
                </a:cubicBezTo>
                <a:cubicBezTo>
                  <a:pt x="-198" y="12079"/>
                  <a:pt x="-198" y="11045"/>
                  <a:pt x="956" y="10497"/>
                </a:cubicBezTo>
                <a:cubicBezTo>
                  <a:pt x="2109" y="9402"/>
                  <a:pt x="3199" y="9889"/>
                  <a:pt x="3776" y="10497"/>
                </a:cubicBezTo>
                <a:cubicBezTo>
                  <a:pt x="7750" y="15365"/>
                  <a:pt x="7750" y="15365"/>
                  <a:pt x="7750" y="15365"/>
                </a:cubicBezTo>
                <a:cubicBezTo>
                  <a:pt x="16851" y="1310"/>
                  <a:pt x="16851" y="1310"/>
                  <a:pt x="16851" y="1310"/>
                </a:cubicBezTo>
                <a:cubicBezTo>
                  <a:pt x="18005" y="215"/>
                  <a:pt x="19095" y="-333"/>
                  <a:pt x="20248" y="215"/>
                </a:cubicBezTo>
                <a:cubicBezTo>
                  <a:pt x="21402" y="762"/>
                  <a:pt x="21402" y="2405"/>
                  <a:pt x="20825" y="3439"/>
                </a:cubicBezTo>
                <a:cubicBezTo>
                  <a:pt x="10057" y="20172"/>
                  <a:pt x="10057" y="20172"/>
                  <a:pt x="10057" y="20172"/>
                </a:cubicBezTo>
                <a:cubicBezTo>
                  <a:pt x="9480" y="20719"/>
                  <a:pt x="8903" y="21267"/>
                  <a:pt x="7750" y="21267"/>
                </a:cubicBezTo>
              </a:path>
            </a:pathLst>
          </a:custGeom>
          <a:solidFill>
            <a:srgbClr val="509753"/>
          </a:solidFill>
          <a:ln w="12700">
            <a:miter lim="400000"/>
          </a:ln>
        </p:spPr>
        <p:txBody>
          <a:bodyPr lIns="50800" tIns="50800" rIns="50800" bIns="50800" anchor="ctr"/>
          <a:lstStyle/>
          <a:p>
            <a:pPr>
              <a:lnSpc>
                <a:spcPct val="80000"/>
              </a:lnSpc>
              <a:defRPr sz="7000" cap="all" spc="140">
                <a:solidFill>
                  <a:srgbClr val="FFFFFF"/>
                </a:solidFill>
                <a:latin typeface="Montserrat Bold"/>
                <a:ea typeface="Montserrat Bold"/>
                <a:cs typeface="Montserrat Bold"/>
                <a:sym typeface="Montserrat Bold"/>
              </a:defRPr>
            </a:pPr>
            <a:endParaRPr/>
          </a:p>
        </p:txBody>
      </p:sp>
    </p:spTree>
    <p:extLst>
      <p:ext uri="{BB962C8B-B14F-4D97-AF65-F5344CB8AC3E}">
        <p14:creationId xmlns:p14="http://schemas.microsoft.com/office/powerpoint/2010/main" val="3845304580"/>
      </p:ext>
    </p:extLst>
  </p:cSld>
  <p:clrMapOvr>
    <a:masterClrMapping/>
  </p:clrMapOvr>
  <p:transition spd="slow">
    <p:push/>
  </p:transition>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withEffect">
                                  <p:stCondLst>
                                    <p:cond delay="0"/>
                                  </p:stCondLst>
                                  <p:iterate>
                                    <p:tmAbs val="0"/>
                                  </p:iterate>
                                  <p:childTnLst>
                                    <p:set>
                                      <p:cBhvr>
                                        <p:cTn id="6" fill="hold"/>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1+#ppt_w/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advAuto="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038A7F-6A26-1B1B-2D19-60CF6AB3722F}"/>
            </a:ext>
          </a:extLst>
        </p:cNvPr>
        <p:cNvGrpSpPr/>
        <p:nvPr/>
      </p:nvGrpSpPr>
      <p:grpSpPr>
        <a:xfrm>
          <a:off x="0" y="0"/>
          <a:ext cx="0" cy="0"/>
          <a:chOff x="0" y="0"/>
          <a:chExt cx="0" cy="0"/>
        </a:xfrm>
      </p:grpSpPr>
      <p:grpSp>
        <p:nvGrpSpPr>
          <p:cNvPr id="2" name="Group">
            <a:extLst>
              <a:ext uri="{FF2B5EF4-FFF2-40B4-BE49-F238E27FC236}">
                <a16:creationId xmlns:a16="http://schemas.microsoft.com/office/drawing/2014/main" id="{B7A22A50-7F9E-432C-4D8C-862B0C68C367}"/>
              </a:ext>
            </a:extLst>
          </p:cNvPr>
          <p:cNvGrpSpPr/>
          <p:nvPr/>
        </p:nvGrpSpPr>
        <p:grpSpPr>
          <a:xfrm>
            <a:off x="0" y="-1"/>
            <a:ext cx="635599" cy="6858001"/>
            <a:chOff x="0" y="-1"/>
            <a:chExt cx="1271197" cy="13716001"/>
          </a:xfrm>
          <a:solidFill>
            <a:srgbClr val="509753"/>
          </a:solidFill>
        </p:grpSpPr>
        <p:sp>
          <p:nvSpPr>
            <p:cNvPr id="3" name="Rectangle">
              <a:extLst>
                <a:ext uri="{FF2B5EF4-FFF2-40B4-BE49-F238E27FC236}">
                  <a16:creationId xmlns:a16="http://schemas.microsoft.com/office/drawing/2014/main" id="{E82749E2-BFB4-6A31-A8D8-C75F4ACCA7C8}"/>
                </a:ext>
              </a:extLst>
            </p:cNvPr>
            <p:cNvSpPr/>
            <p:nvPr/>
          </p:nvSpPr>
          <p:spPr>
            <a:xfrm>
              <a:off x="0" y="-1"/>
              <a:ext cx="1271197" cy="13716001"/>
            </a:xfrm>
            <a:prstGeom prst="rect">
              <a:avLst/>
            </a:prstGeom>
            <a:grpFill/>
            <a:ln w="12700" cap="flat">
              <a:noFill/>
              <a:miter lim="400000"/>
            </a:ln>
            <a:effectLst/>
          </p:spPr>
          <p:txBody>
            <a:bodyPr wrap="square" lIns="19050" tIns="19050" rIns="19050" bIns="19050"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sz="1600"/>
            </a:p>
          </p:txBody>
        </p:sp>
        <p:sp>
          <p:nvSpPr>
            <p:cNvPr id="4" name="Insert slide title here">
              <a:extLst>
                <a:ext uri="{FF2B5EF4-FFF2-40B4-BE49-F238E27FC236}">
                  <a16:creationId xmlns:a16="http://schemas.microsoft.com/office/drawing/2014/main" id="{548B5493-E788-6ECA-0977-D491D9DC5EFB}"/>
                </a:ext>
              </a:extLst>
            </p:cNvPr>
            <p:cNvSpPr txBox="1"/>
            <p:nvPr/>
          </p:nvSpPr>
          <p:spPr>
            <a:xfrm rot="16200000">
              <a:off x="-5582334" y="6529705"/>
              <a:ext cx="12435865" cy="656590"/>
            </a:xfrm>
            <a:prstGeom prst="rect">
              <a:avLst/>
            </a:prstGeom>
            <a:grp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5400" tIns="25400" rIns="25400" bIns="25400" numCol="1" anchor="t">
              <a:spAutoFit/>
            </a:bodyPr>
            <a:lstStyle>
              <a:lvl1pPr algn="ctr">
                <a:defRPr b="1">
                  <a:solidFill>
                    <a:srgbClr val="FFFFFF"/>
                  </a:solidFill>
                </a:defRPr>
              </a:lvl1pPr>
            </a:lstStyle>
            <a:p>
              <a:endParaRPr dirty="0"/>
            </a:p>
          </p:txBody>
        </p:sp>
      </p:grpSp>
      <p:sp>
        <p:nvSpPr>
          <p:cNvPr id="8" name="Insert slide title here">
            <a:extLst>
              <a:ext uri="{FF2B5EF4-FFF2-40B4-BE49-F238E27FC236}">
                <a16:creationId xmlns:a16="http://schemas.microsoft.com/office/drawing/2014/main" id="{CEC9143B-754C-88A3-4751-5A585BE7E703}"/>
              </a:ext>
            </a:extLst>
          </p:cNvPr>
          <p:cNvSpPr txBox="1"/>
          <p:nvPr/>
        </p:nvSpPr>
        <p:spPr>
          <a:xfrm rot="16200000">
            <a:off x="-2941121" y="3224902"/>
            <a:ext cx="6553815" cy="328295"/>
          </a:xfrm>
          <a:prstGeom prst="rect">
            <a:avLst/>
          </a:prstGeom>
          <a:solidFill>
            <a:srgbClr val="509753"/>
          </a:solid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numCol="1" anchor="t">
            <a:spAutoFit/>
          </a:bodyPr>
          <a:lstStyle>
            <a:lvl1pPr algn="ctr">
              <a:defRPr b="1">
                <a:solidFill>
                  <a:srgbClr val="FFFFFF"/>
                </a:solidFill>
              </a:defRPr>
            </a:lvl1pPr>
          </a:lstStyle>
          <a:p>
            <a:r>
              <a:rPr lang="en-US" dirty="0"/>
              <a:t>COMMUNITY GEOTHERMAL PHASE ONE PLANNING GRANTS</a:t>
            </a:r>
            <a:endParaRPr dirty="0"/>
          </a:p>
        </p:txBody>
      </p:sp>
      <p:sp>
        <p:nvSpPr>
          <p:cNvPr id="18" name="Title 17">
            <a:extLst>
              <a:ext uri="{FF2B5EF4-FFF2-40B4-BE49-F238E27FC236}">
                <a16:creationId xmlns:a16="http://schemas.microsoft.com/office/drawing/2014/main" id="{801B9987-931C-A686-0F5C-5694FB083B75}"/>
              </a:ext>
            </a:extLst>
          </p:cNvPr>
          <p:cNvSpPr>
            <a:spLocks noGrp="1"/>
          </p:cNvSpPr>
          <p:nvPr>
            <p:ph type="title"/>
          </p:nvPr>
        </p:nvSpPr>
        <p:spPr>
          <a:xfrm>
            <a:off x="789250" y="256381"/>
            <a:ext cx="10515600" cy="823912"/>
          </a:xfrm>
        </p:spPr>
        <p:txBody>
          <a:bodyPr>
            <a:normAutofit/>
          </a:bodyPr>
          <a:lstStyle/>
          <a:p>
            <a:r>
              <a:rPr lang="en-US" sz="3200" b="1" dirty="0"/>
              <a:t>Phase 1 Planning Grants: Eligible &amp; Ineligible Activities</a:t>
            </a:r>
            <a:endParaRPr lang="en-US" sz="4000" dirty="0"/>
          </a:p>
        </p:txBody>
      </p:sp>
      <p:sp>
        <p:nvSpPr>
          <p:cNvPr id="19" name="Text Placeholder 18">
            <a:extLst>
              <a:ext uri="{FF2B5EF4-FFF2-40B4-BE49-F238E27FC236}">
                <a16:creationId xmlns:a16="http://schemas.microsoft.com/office/drawing/2014/main" id="{11D2017C-1A3A-BEB4-EB3B-470105F05D8C}"/>
              </a:ext>
            </a:extLst>
          </p:cNvPr>
          <p:cNvSpPr>
            <a:spLocks noGrp="1"/>
          </p:cNvSpPr>
          <p:nvPr>
            <p:ph type="body" idx="1"/>
          </p:nvPr>
        </p:nvSpPr>
        <p:spPr>
          <a:xfrm>
            <a:off x="1259587" y="1080293"/>
            <a:ext cx="5157787" cy="823912"/>
          </a:xfrm>
        </p:spPr>
        <p:txBody>
          <a:bodyPr/>
          <a:lstStyle/>
          <a:p>
            <a:r>
              <a:rPr lang="en-US" dirty="0"/>
              <a:t>Eligible Activities</a:t>
            </a:r>
          </a:p>
        </p:txBody>
      </p:sp>
      <p:sp>
        <p:nvSpPr>
          <p:cNvPr id="20" name="Content Placeholder 19">
            <a:extLst>
              <a:ext uri="{FF2B5EF4-FFF2-40B4-BE49-F238E27FC236}">
                <a16:creationId xmlns:a16="http://schemas.microsoft.com/office/drawing/2014/main" id="{F9057032-AC69-9634-41F7-69B98B8AEE68}"/>
              </a:ext>
            </a:extLst>
          </p:cNvPr>
          <p:cNvSpPr>
            <a:spLocks noGrp="1"/>
          </p:cNvSpPr>
          <p:nvPr>
            <p:ph sz="half" idx="2"/>
          </p:nvPr>
        </p:nvSpPr>
        <p:spPr>
          <a:xfrm>
            <a:off x="1259587" y="2496343"/>
            <a:ext cx="5157787" cy="3684588"/>
          </a:xfrm>
        </p:spPr>
        <p:txBody>
          <a:bodyPr>
            <a:normAutofit fontScale="62500" lnSpcReduction="20000"/>
          </a:bodyPr>
          <a:lstStyle/>
          <a:p>
            <a:r>
              <a:rPr lang="en-US" dirty="0"/>
              <a:t>Engineering + design</a:t>
            </a:r>
          </a:p>
          <a:p>
            <a:r>
              <a:rPr lang="en-US" dirty="0"/>
              <a:t>Community engagement</a:t>
            </a:r>
          </a:p>
          <a:p>
            <a:r>
              <a:rPr lang="en-US" dirty="0"/>
              <a:t>Feasibility studies</a:t>
            </a:r>
          </a:p>
          <a:p>
            <a:r>
              <a:rPr lang="en-US" dirty="0"/>
              <a:t>Financial modeling</a:t>
            </a:r>
          </a:p>
          <a:p>
            <a:r>
              <a:rPr lang="en-US" dirty="0"/>
              <a:t>Environmental + permitting planning</a:t>
            </a:r>
          </a:p>
          <a:p>
            <a:r>
              <a:rPr lang="en-US" dirty="0"/>
              <a:t>Workforce planning</a:t>
            </a:r>
          </a:p>
          <a:p>
            <a:r>
              <a:rPr lang="en-US" dirty="0"/>
              <a:t>Consumer protections</a:t>
            </a:r>
          </a:p>
          <a:p>
            <a:r>
              <a:rPr lang="en-US" dirty="0"/>
              <a:t>Ownership structuring</a:t>
            </a:r>
          </a:p>
          <a:p>
            <a:r>
              <a:rPr lang="en-US" dirty="0"/>
              <a:t>Business model strategy</a:t>
            </a:r>
          </a:p>
          <a:p>
            <a:r>
              <a:rPr lang="en-US" dirty="0"/>
              <a:t>Partnership development</a:t>
            </a:r>
          </a:p>
          <a:p>
            <a:r>
              <a:rPr lang="en-US" dirty="0"/>
              <a:t>Other planning related activities</a:t>
            </a:r>
          </a:p>
          <a:p>
            <a:endParaRPr lang="en-US" dirty="0"/>
          </a:p>
        </p:txBody>
      </p:sp>
      <p:sp>
        <p:nvSpPr>
          <p:cNvPr id="21" name="Text Placeholder 20">
            <a:extLst>
              <a:ext uri="{FF2B5EF4-FFF2-40B4-BE49-F238E27FC236}">
                <a16:creationId xmlns:a16="http://schemas.microsoft.com/office/drawing/2014/main" id="{FC2ACDA7-6FA0-1B1C-5385-BEC4DF8DFD1A}"/>
              </a:ext>
            </a:extLst>
          </p:cNvPr>
          <p:cNvSpPr>
            <a:spLocks noGrp="1"/>
          </p:cNvSpPr>
          <p:nvPr>
            <p:ph type="body" sz="quarter" idx="3"/>
          </p:nvPr>
        </p:nvSpPr>
        <p:spPr>
          <a:xfrm>
            <a:off x="6837174" y="1162590"/>
            <a:ext cx="5183188" cy="823912"/>
          </a:xfrm>
        </p:spPr>
        <p:txBody>
          <a:bodyPr/>
          <a:lstStyle/>
          <a:p>
            <a:r>
              <a:rPr lang="en-US" dirty="0"/>
              <a:t>Ineligible Activities</a:t>
            </a:r>
          </a:p>
        </p:txBody>
      </p:sp>
      <p:sp>
        <p:nvSpPr>
          <p:cNvPr id="22" name="Content Placeholder 21">
            <a:extLst>
              <a:ext uri="{FF2B5EF4-FFF2-40B4-BE49-F238E27FC236}">
                <a16:creationId xmlns:a16="http://schemas.microsoft.com/office/drawing/2014/main" id="{D01D7381-8BFC-2043-6276-880D7784AC74}"/>
              </a:ext>
            </a:extLst>
          </p:cNvPr>
          <p:cNvSpPr>
            <a:spLocks noGrp="1"/>
          </p:cNvSpPr>
          <p:nvPr>
            <p:ph sz="quarter" idx="4"/>
          </p:nvPr>
        </p:nvSpPr>
        <p:spPr>
          <a:xfrm>
            <a:off x="6837174" y="2395358"/>
            <a:ext cx="5183188" cy="3684588"/>
          </a:xfrm>
        </p:spPr>
        <p:txBody>
          <a:bodyPr>
            <a:normAutofit fontScale="62500" lnSpcReduction="20000"/>
          </a:bodyPr>
          <a:lstStyle/>
          <a:p>
            <a:r>
              <a:rPr lang="en-US" dirty="0"/>
              <a:t>Construction</a:t>
            </a:r>
          </a:p>
          <a:p>
            <a:endParaRPr lang="en-US" dirty="0"/>
          </a:p>
          <a:p>
            <a:r>
              <a:rPr lang="en-US" dirty="0"/>
              <a:t>Equipment Purchases</a:t>
            </a:r>
          </a:p>
          <a:p>
            <a:endParaRPr lang="en-US" dirty="0"/>
          </a:p>
          <a:p>
            <a:r>
              <a:rPr lang="en-US" dirty="0"/>
              <a:t>System Installation</a:t>
            </a:r>
          </a:p>
          <a:p>
            <a:pPr marL="0" indent="0">
              <a:buNone/>
            </a:pPr>
            <a:endParaRPr lang="en-US" dirty="0"/>
          </a:p>
          <a:p>
            <a:r>
              <a:rPr lang="en-US" dirty="0"/>
              <a:t>Planning work unrelated  to a Phase 2 community  geothermal system</a:t>
            </a:r>
          </a:p>
          <a:p>
            <a:endParaRPr lang="en-US" dirty="0"/>
          </a:p>
          <a:p>
            <a:r>
              <a:rPr lang="en-US" dirty="0"/>
              <a:t>Projects located outside of Illinois</a:t>
            </a:r>
          </a:p>
          <a:p>
            <a:endParaRPr lang="en-US" dirty="0"/>
          </a:p>
          <a:p>
            <a:r>
              <a:rPr lang="en-US" dirty="0"/>
              <a:t>Other activities outlined in the NOFO</a:t>
            </a:r>
          </a:p>
        </p:txBody>
      </p:sp>
    </p:spTree>
    <p:extLst>
      <p:ext uri="{BB962C8B-B14F-4D97-AF65-F5344CB8AC3E}">
        <p14:creationId xmlns:p14="http://schemas.microsoft.com/office/powerpoint/2010/main" val="3155093243"/>
      </p:ext>
    </p:extLst>
  </p:cSld>
  <p:clrMapOvr>
    <a:masterClrMapping/>
  </p:clrMapOvr>
  <p:transition spd="slow">
    <p:push/>
  </p:transition>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withEffect">
                                  <p:stCondLst>
                                    <p:cond delay="0"/>
                                  </p:stCondLst>
                                  <p:iterate>
                                    <p:tmAbs val="0"/>
                                  </p:iterate>
                                  <p:childTnLst>
                                    <p:set>
                                      <p:cBhvr>
                                        <p:cTn id="6" fill="hold"/>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1+#ppt_w/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advAuto="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1CF33B-96CA-4738-C737-1EDAFB0E0358}"/>
            </a:ext>
          </a:extLst>
        </p:cNvPr>
        <p:cNvGrpSpPr/>
        <p:nvPr/>
      </p:nvGrpSpPr>
      <p:grpSpPr>
        <a:xfrm>
          <a:off x="0" y="0"/>
          <a:ext cx="0" cy="0"/>
          <a:chOff x="0" y="0"/>
          <a:chExt cx="0" cy="0"/>
        </a:xfrm>
      </p:grpSpPr>
      <p:sp>
        <p:nvSpPr>
          <p:cNvPr id="6670" name="Editable vector graphic">
            <a:extLst>
              <a:ext uri="{FF2B5EF4-FFF2-40B4-BE49-F238E27FC236}">
                <a16:creationId xmlns:a16="http://schemas.microsoft.com/office/drawing/2014/main" id="{1F2F3FA2-4739-C79A-E9A6-C1797ECCF661}"/>
              </a:ext>
            </a:extLst>
          </p:cNvPr>
          <p:cNvSpPr txBox="1"/>
          <p:nvPr/>
        </p:nvSpPr>
        <p:spPr>
          <a:xfrm>
            <a:off x="933809" y="288021"/>
            <a:ext cx="11104540" cy="49738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5400" tIns="25400" rIns="25400" bIns="25400">
            <a:spAutoFit/>
          </a:bodyPr>
          <a:lstStyle>
            <a:lvl1pPr algn="ctr">
              <a:lnSpc>
                <a:spcPct val="90000"/>
              </a:lnSpc>
              <a:defRPr sz="9000" spc="0">
                <a:latin typeface="+mn-lt"/>
                <a:ea typeface="+mn-ea"/>
                <a:cs typeface="+mn-cs"/>
                <a:sym typeface="Montserrat Bold"/>
              </a:defRPr>
            </a:lvl1pPr>
          </a:lstStyle>
          <a:p>
            <a:pPr algn="l"/>
            <a:r>
              <a:rPr lang="en-US" sz="3200" b="1" dirty="0"/>
              <a:t>Phase 1 Planning Grants: Competitive Proposals</a:t>
            </a:r>
            <a:endParaRPr sz="3200" b="1" dirty="0"/>
          </a:p>
        </p:txBody>
      </p:sp>
      <p:grpSp>
        <p:nvGrpSpPr>
          <p:cNvPr id="2" name="Group">
            <a:extLst>
              <a:ext uri="{FF2B5EF4-FFF2-40B4-BE49-F238E27FC236}">
                <a16:creationId xmlns:a16="http://schemas.microsoft.com/office/drawing/2014/main" id="{0219100E-6BE5-9948-1DA0-08D098D205B0}"/>
              </a:ext>
            </a:extLst>
          </p:cNvPr>
          <p:cNvGrpSpPr/>
          <p:nvPr/>
        </p:nvGrpSpPr>
        <p:grpSpPr>
          <a:xfrm>
            <a:off x="0" y="-1"/>
            <a:ext cx="635599" cy="6858001"/>
            <a:chOff x="0" y="-1"/>
            <a:chExt cx="1271197" cy="13716001"/>
          </a:xfrm>
          <a:solidFill>
            <a:srgbClr val="509753"/>
          </a:solidFill>
        </p:grpSpPr>
        <p:sp>
          <p:nvSpPr>
            <p:cNvPr id="3" name="Rectangle">
              <a:extLst>
                <a:ext uri="{FF2B5EF4-FFF2-40B4-BE49-F238E27FC236}">
                  <a16:creationId xmlns:a16="http://schemas.microsoft.com/office/drawing/2014/main" id="{A4CB7BAA-1C30-F143-9CBD-5A3FD4A0B051}"/>
                </a:ext>
              </a:extLst>
            </p:cNvPr>
            <p:cNvSpPr/>
            <p:nvPr/>
          </p:nvSpPr>
          <p:spPr>
            <a:xfrm>
              <a:off x="0" y="-1"/>
              <a:ext cx="1271197" cy="13716001"/>
            </a:xfrm>
            <a:prstGeom prst="rect">
              <a:avLst/>
            </a:prstGeom>
            <a:grpFill/>
            <a:ln w="12700" cap="flat">
              <a:noFill/>
              <a:miter lim="400000"/>
            </a:ln>
            <a:effectLst/>
          </p:spPr>
          <p:txBody>
            <a:bodyPr wrap="square" lIns="19050" tIns="19050" rIns="19050" bIns="19050"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sz="1600"/>
            </a:p>
          </p:txBody>
        </p:sp>
        <p:sp>
          <p:nvSpPr>
            <p:cNvPr id="4" name="Insert slide title here">
              <a:extLst>
                <a:ext uri="{FF2B5EF4-FFF2-40B4-BE49-F238E27FC236}">
                  <a16:creationId xmlns:a16="http://schemas.microsoft.com/office/drawing/2014/main" id="{14E3D0B0-8E1B-305D-C7C6-303CA4769A8D}"/>
                </a:ext>
              </a:extLst>
            </p:cNvPr>
            <p:cNvSpPr txBox="1"/>
            <p:nvPr/>
          </p:nvSpPr>
          <p:spPr>
            <a:xfrm rot="16200000">
              <a:off x="-5582334" y="6529705"/>
              <a:ext cx="12435865" cy="656590"/>
            </a:xfrm>
            <a:prstGeom prst="rect">
              <a:avLst/>
            </a:prstGeom>
            <a:grp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5400" tIns="25400" rIns="25400" bIns="25400" numCol="1" anchor="t">
              <a:spAutoFit/>
            </a:bodyPr>
            <a:lstStyle>
              <a:lvl1pPr algn="ctr">
                <a:defRPr b="1">
                  <a:solidFill>
                    <a:srgbClr val="FFFFFF"/>
                  </a:solidFill>
                </a:defRPr>
              </a:lvl1pPr>
            </a:lstStyle>
            <a:p>
              <a:endParaRPr dirty="0"/>
            </a:p>
          </p:txBody>
        </p:sp>
      </p:grpSp>
      <p:sp>
        <p:nvSpPr>
          <p:cNvPr id="8" name="Insert slide title here">
            <a:extLst>
              <a:ext uri="{FF2B5EF4-FFF2-40B4-BE49-F238E27FC236}">
                <a16:creationId xmlns:a16="http://schemas.microsoft.com/office/drawing/2014/main" id="{C1CF6532-6585-9A49-1780-57B8236764AC}"/>
              </a:ext>
            </a:extLst>
          </p:cNvPr>
          <p:cNvSpPr txBox="1"/>
          <p:nvPr/>
        </p:nvSpPr>
        <p:spPr>
          <a:xfrm rot="16200000">
            <a:off x="-2941121" y="3224902"/>
            <a:ext cx="6553815" cy="328295"/>
          </a:xfrm>
          <a:prstGeom prst="rect">
            <a:avLst/>
          </a:prstGeom>
          <a:solidFill>
            <a:srgbClr val="509753"/>
          </a:solid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numCol="1" anchor="t">
            <a:spAutoFit/>
          </a:bodyPr>
          <a:lstStyle>
            <a:lvl1pPr algn="ctr">
              <a:defRPr b="1">
                <a:solidFill>
                  <a:srgbClr val="FFFFFF"/>
                </a:solidFill>
              </a:defRPr>
            </a:lvl1pPr>
          </a:lstStyle>
          <a:p>
            <a:r>
              <a:rPr lang="en-US" dirty="0"/>
              <a:t>COMMUNITY GEOTHERMAL PHASE ONE PLANNING GRANTS</a:t>
            </a:r>
            <a:endParaRPr dirty="0"/>
          </a:p>
        </p:txBody>
      </p:sp>
      <p:sp>
        <p:nvSpPr>
          <p:cNvPr id="7" name="TextBox 6">
            <a:extLst>
              <a:ext uri="{FF2B5EF4-FFF2-40B4-BE49-F238E27FC236}">
                <a16:creationId xmlns:a16="http://schemas.microsoft.com/office/drawing/2014/main" id="{94D7F834-B762-D04A-3129-3CC652B7099D}"/>
              </a:ext>
            </a:extLst>
          </p:cNvPr>
          <p:cNvSpPr txBox="1"/>
          <p:nvPr/>
        </p:nvSpPr>
        <p:spPr>
          <a:xfrm>
            <a:off x="1190445" y="914399"/>
            <a:ext cx="10429336" cy="5509200"/>
          </a:xfrm>
          <a:prstGeom prst="rect">
            <a:avLst/>
          </a:prstGeom>
          <a:noFill/>
        </p:spPr>
        <p:txBody>
          <a:bodyPr wrap="square" rtlCol="0">
            <a:spAutoFit/>
          </a:bodyPr>
          <a:lstStyle/>
          <a:p>
            <a:pPr lvl="0" eaLnBrk="0" fontAlgn="base" hangingPunct="0">
              <a:spcBef>
                <a:spcPct val="0"/>
              </a:spcBef>
              <a:spcAft>
                <a:spcPct val="0"/>
              </a:spcAft>
            </a:pPr>
            <a:r>
              <a:rPr lang="en-US" altLang="en-US" sz="1600" u="sng" dirty="0"/>
              <a:t>Competitive Proposals will</a:t>
            </a:r>
            <a:r>
              <a:rPr lang="en-US" altLang="en-US" sz="1600" dirty="0"/>
              <a:t>:</a:t>
            </a:r>
          </a:p>
          <a:p>
            <a:pPr lvl="0" eaLnBrk="0" fontAlgn="base" hangingPunct="0">
              <a:spcBef>
                <a:spcPct val="0"/>
              </a:spcBef>
              <a:spcAft>
                <a:spcPct val="0"/>
              </a:spcAft>
            </a:pPr>
            <a:endParaRPr lang="en-US" altLang="en-US" sz="1600" dirty="0"/>
          </a:p>
          <a:p>
            <a:pPr marL="342900" lvl="0" indent="-342900" eaLnBrk="0" fontAlgn="base" hangingPunct="0">
              <a:spcBef>
                <a:spcPct val="0"/>
              </a:spcBef>
              <a:spcAft>
                <a:spcPct val="0"/>
              </a:spcAft>
              <a:buFont typeface="Arial" panose="020B0604020202020204" pitchFamily="34" charset="0"/>
              <a:buChar char="•"/>
            </a:pPr>
            <a:r>
              <a:rPr lang="en-US" altLang="en-US" sz="1600" dirty="0"/>
              <a:t>Demonstrate meaningful work already underway, supported by documentation uploaded with the application.</a:t>
            </a:r>
          </a:p>
          <a:p>
            <a:pPr marL="342900" lvl="0" indent="-342900" eaLnBrk="0" fontAlgn="base" hangingPunct="0">
              <a:spcBef>
                <a:spcPct val="0"/>
              </a:spcBef>
              <a:spcAft>
                <a:spcPct val="0"/>
              </a:spcAft>
              <a:buFont typeface="Arial" panose="020B0604020202020204" pitchFamily="34" charset="0"/>
              <a:buChar char="•"/>
            </a:pPr>
            <a:endParaRPr lang="en-US" altLang="en-US" sz="1600" dirty="0"/>
          </a:p>
          <a:p>
            <a:pPr marL="342900" lvl="0" indent="-342900" eaLnBrk="0" fontAlgn="base" hangingPunct="0">
              <a:spcBef>
                <a:spcPct val="0"/>
              </a:spcBef>
              <a:spcAft>
                <a:spcPct val="0"/>
              </a:spcAft>
              <a:buFont typeface="Arial" panose="020B0604020202020204" pitchFamily="34" charset="0"/>
              <a:buChar char="•"/>
            </a:pPr>
            <a:r>
              <a:rPr lang="en-US" altLang="en-US" sz="1600" dirty="0"/>
              <a:t>Clearly articulate a community-driven approach aligned with the Community Geothermal Planning + Pilots Program Plan.</a:t>
            </a:r>
          </a:p>
          <a:p>
            <a:pPr marL="342900" lvl="0" indent="-342900" eaLnBrk="0" fontAlgn="base" hangingPunct="0">
              <a:spcBef>
                <a:spcPct val="0"/>
              </a:spcBef>
              <a:spcAft>
                <a:spcPct val="0"/>
              </a:spcAft>
              <a:buFont typeface="Arial" panose="020B0604020202020204" pitchFamily="34" charset="0"/>
              <a:buChar char="•"/>
            </a:pPr>
            <a:endParaRPr lang="en-US" altLang="en-US" sz="1600" dirty="0"/>
          </a:p>
          <a:p>
            <a:pPr marL="342900" lvl="0" indent="-342900" eaLnBrk="0" fontAlgn="base" hangingPunct="0">
              <a:spcBef>
                <a:spcPct val="0"/>
              </a:spcBef>
              <a:spcAft>
                <a:spcPct val="0"/>
              </a:spcAft>
              <a:buFont typeface="Arial" panose="020B0604020202020204" pitchFamily="34" charset="0"/>
              <a:buChar char="•"/>
            </a:pPr>
            <a:r>
              <a:rPr lang="en-US" altLang="en-US" sz="1600" dirty="0"/>
              <a:t>Present a realistic 12-month plan for completing the Community Geothermal Project Plan.</a:t>
            </a:r>
          </a:p>
          <a:p>
            <a:pPr marL="342900" lvl="0" indent="-342900" eaLnBrk="0" fontAlgn="base" hangingPunct="0">
              <a:spcBef>
                <a:spcPct val="0"/>
              </a:spcBef>
              <a:spcAft>
                <a:spcPct val="0"/>
              </a:spcAft>
              <a:buFont typeface="Arial" panose="020B0604020202020204" pitchFamily="34" charset="0"/>
              <a:buChar char="•"/>
            </a:pPr>
            <a:endParaRPr lang="en-US" altLang="en-US" sz="1600" dirty="0"/>
          </a:p>
          <a:p>
            <a:pPr marL="342900" lvl="0" indent="-342900" eaLnBrk="0" fontAlgn="base" hangingPunct="0">
              <a:spcBef>
                <a:spcPct val="0"/>
              </a:spcBef>
              <a:spcAft>
                <a:spcPct val="0"/>
              </a:spcAft>
              <a:buFont typeface="Arial" panose="020B0604020202020204" pitchFamily="34" charset="0"/>
              <a:buChar char="•"/>
            </a:pPr>
            <a:r>
              <a:rPr lang="en-US" altLang="en-US" sz="1600" dirty="0"/>
              <a:t>Show clear alignment with Phase 2 requirements for scope, scale, and project readiness.</a:t>
            </a:r>
          </a:p>
          <a:p>
            <a:pPr lvl="0" eaLnBrk="0" fontAlgn="base" hangingPunct="0">
              <a:spcBef>
                <a:spcPct val="0"/>
              </a:spcBef>
              <a:spcAft>
                <a:spcPct val="0"/>
              </a:spcAft>
            </a:pPr>
            <a:endParaRPr lang="en-US" altLang="en-US" sz="1600" dirty="0"/>
          </a:p>
          <a:p>
            <a:pPr marL="342900" lvl="0" indent="-342900" eaLnBrk="0" fontAlgn="base" hangingPunct="0">
              <a:spcBef>
                <a:spcPct val="0"/>
              </a:spcBef>
              <a:spcAft>
                <a:spcPct val="0"/>
              </a:spcAft>
              <a:buFont typeface="Arial" panose="020B0604020202020204" pitchFamily="34" charset="0"/>
              <a:buChar char="•"/>
            </a:pPr>
            <a:r>
              <a:rPr lang="en-US" altLang="en-US" sz="1600" dirty="0"/>
              <a:t>Distinguish Phase 1-funded tasks from those supported by other funding sources, showing a complete pathway to Phase 2 readiness.</a:t>
            </a:r>
          </a:p>
          <a:p>
            <a:pPr lvl="0" eaLnBrk="0" fontAlgn="base" hangingPunct="0">
              <a:spcBef>
                <a:spcPct val="0"/>
              </a:spcBef>
              <a:spcAft>
                <a:spcPct val="0"/>
              </a:spcAft>
            </a:pPr>
            <a:endParaRPr lang="en-US" altLang="en-US" sz="1600" dirty="0"/>
          </a:p>
          <a:p>
            <a:pPr lvl="0" eaLnBrk="0" fontAlgn="base" hangingPunct="0">
              <a:spcBef>
                <a:spcPct val="0"/>
              </a:spcBef>
              <a:spcAft>
                <a:spcPct val="0"/>
              </a:spcAft>
            </a:pPr>
            <a:endParaRPr lang="en-US" altLang="en-US" sz="1600" u="sng" dirty="0"/>
          </a:p>
          <a:p>
            <a:pPr lvl="0" eaLnBrk="0" fontAlgn="base" hangingPunct="0">
              <a:spcBef>
                <a:spcPct val="0"/>
              </a:spcBef>
              <a:spcAft>
                <a:spcPct val="0"/>
              </a:spcAft>
            </a:pPr>
            <a:r>
              <a:rPr lang="en-US" altLang="en-US" sz="1600" u="sng" dirty="0"/>
              <a:t>Attachment A and Attachment B will play a critical role in Phase 1 evaluations. Projects will be assessed based on how clearly these documents communicate a complete and viable plan.</a:t>
            </a:r>
          </a:p>
          <a:p>
            <a:pPr lvl="0" eaLnBrk="0" fontAlgn="base" hangingPunct="0">
              <a:spcBef>
                <a:spcPct val="0"/>
              </a:spcBef>
              <a:spcAft>
                <a:spcPct val="0"/>
              </a:spcAft>
            </a:pPr>
            <a:endParaRPr lang="en-US" altLang="en-US" sz="1600" dirty="0"/>
          </a:p>
          <a:p>
            <a:pPr marL="342900" lvl="0" indent="-342900" eaLnBrk="0" fontAlgn="base" hangingPunct="0">
              <a:spcBef>
                <a:spcPct val="0"/>
              </a:spcBef>
              <a:spcAft>
                <a:spcPct val="0"/>
              </a:spcAft>
              <a:buFont typeface="Arial" panose="020B0604020202020204" pitchFamily="34" charset="0"/>
              <a:buChar char="•"/>
            </a:pPr>
            <a:r>
              <a:rPr lang="en-US" altLang="en-US" sz="1600" dirty="0"/>
              <a:t>Attachment A: Applicant Information and Qualifications, Project Alignment and Progress to Date, Proposed Use of Funding and Remaining Tasks</a:t>
            </a:r>
          </a:p>
          <a:p>
            <a:pPr lvl="0" eaLnBrk="0" fontAlgn="base" hangingPunct="0">
              <a:spcBef>
                <a:spcPct val="0"/>
              </a:spcBef>
              <a:spcAft>
                <a:spcPct val="0"/>
              </a:spcAft>
            </a:pPr>
            <a:endParaRPr lang="en-US" altLang="en-US" sz="1600" dirty="0"/>
          </a:p>
          <a:p>
            <a:pPr marL="342900" lvl="0" indent="-342900" eaLnBrk="0" fontAlgn="base" hangingPunct="0">
              <a:spcBef>
                <a:spcPct val="0"/>
              </a:spcBef>
              <a:spcAft>
                <a:spcPct val="0"/>
              </a:spcAft>
              <a:buFont typeface="Arial" panose="020B0604020202020204" pitchFamily="34" charset="0"/>
              <a:buChar char="•"/>
            </a:pPr>
            <a:r>
              <a:rPr lang="en-US" altLang="en-US" sz="1600" dirty="0"/>
              <a:t>Attachment B: 12-month Milestones and Deliverables </a:t>
            </a:r>
          </a:p>
        </p:txBody>
      </p:sp>
    </p:spTree>
    <p:extLst>
      <p:ext uri="{BB962C8B-B14F-4D97-AF65-F5344CB8AC3E}">
        <p14:creationId xmlns:p14="http://schemas.microsoft.com/office/powerpoint/2010/main" val="3124013424"/>
      </p:ext>
    </p:extLst>
  </p:cSld>
  <p:clrMapOvr>
    <a:masterClrMapping/>
  </p:clrMapOvr>
  <p:transition spd="slow">
    <p:push/>
  </p:transition>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withEffect">
                                  <p:stCondLst>
                                    <p:cond delay="0"/>
                                  </p:stCondLst>
                                  <p:iterate>
                                    <p:tmAbs val="0"/>
                                  </p:iterate>
                                  <p:childTnLst>
                                    <p:set>
                                      <p:cBhvr>
                                        <p:cTn id="6" fill="hold"/>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1+#ppt_w/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advAuto="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E9F002-690E-4E39-1E5A-780773E681E2}"/>
            </a:ext>
          </a:extLst>
        </p:cNvPr>
        <p:cNvGrpSpPr/>
        <p:nvPr/>
      </p:nvGrpSpPr>
      <p:grpSpPr>
        <a:xfrm>
          <a:off x="0" y="0"/>
          <a:ext cx="0" cy="0"/>
          <a:chOff x="0" y="0"/>
          <a:chExt cx="0" cy="0"/>
        </a:xfrm>
      </p:grpSpPr>
      <p:sp>
        <p:nvSpPr>
          <p:cNvPr id="2" name="Date Placeholder 1">
            <a:extLst>
              <a:ext uri="{FF2B5EF4-FFF2-40B4-BE49-F238E27FC236}">
                <a16:creationId xmlns:a16="http://schemas.microsoft.com/office/drawing/2014/main" id="{60C3502F-8C7D-FE4A-4B4D-AF623BA53639}"/>
              </a:ext>
            </a:extLst>
          </p:cNvPr>
          <p:cNvSpPr>
            <a:spLocks noGrp="1"/>
          </p:cNvSpPr>
          <p:nvPr>
            <p:ph type="dt" sz="half" idx="10"/>
          </p:nvPr>
        </p:nvSpPr>
        <p:spPr/>
        <p:txBody>
          <a:bodyPr/>
          <a:lstStyle/>
          <a:p>
            <a:r>
              <a:rPr lang="en-US"/>
              <a:t>07/25/2024</a:t>
            </a:r>
          </a:p>
        </p:txBody>
      </p:sp>
      <p:sp>
        <p:nvSpPr>
          <p:cNvPr id="3" name="Rectangle 2">
            <a:extLst>
              <a:ext uri="{FF2B5EF4-FFF2-40B4-BE49-F238E27FC236}">
                <a16:creationId xmlns:a16="http://schemas.microsoft.com/office/drawing/2014/main" id="{46570FD1-BC3D-B716-0F02-371421FEFA25}"/>
              </a:ext>
            </a:extLst>
          </p:cNvPr>
          <p:cNvSpPr/>
          <p:nvPr/>
        </p:nvSpPr>
        <p:spPr>
          <a:xfrm>
            <a:off x="0" y="0"/>
            <a:ext cx="12192000" cy="6858000"/>
          </a:xfrm>
          <a:prstGeom prst="rect">
            <a:avLst/>
          </a:prstGeom>
          <a:solidFill>
            <a:srgbClr val="509753"/>
          </a:solid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377">
              <a:defRPr/>
            </a:pPr>
            <a:endParaRPr lang="en-US" sz="1200">
              <a:solidFill>
                <a:srgbClr val="FFFFFF"/>
              </a:solidFill>
              <a:latin typeface="Trebuchet MS"/>
            </a:endParaRPr>
          </a:p>
        </p:txBody>
      </p:sp>
      <p:sp>
        <p:nvSpPr>
          <p:cNvPr id="4" name="TextBox 3">
            <a:extLst>
              <a:ext uri="{FF2B5EF4-FFF2-40B4-BE49-F238E27FC236}">
                <a16:creationId xmlns:a16="http://schemas.microsoft.com/office/drawing/2014/main" id="{914E9E8D-EBA7-8461-D253-DFE39FC1EF7D}"/>
              </a:ext>
            </a:extLst>
          </p:cNvPr>
          <p:cNvSpPr txBox="1"/>
          <p:nvPr/>
        </p:nvSpPr>
        <p:spPr>
          <a:xfrm>
            <a:off x="272862" y="1186206"/>
            <a:ext cx="11646276" cy="5033619"/>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1200"/>
              </a:spcAft>
            </a:pPr>
            <a:r>
              <a:rPr lang="en-US" sz="9000" b="1" dirty="0">
                <a:solidFill>
                  <a:schemeClr val="bg1"/>
                </a:solidFill>
              </a:rPr>
              <a:t>Q&amp;A</a:t>
            </a:r>
          </a:p>
        </p:txBody>
      </p:sp>
      <p:sp>
        <p:nvSpPr>
          <p:cNvPr id="9" name="TextBox 8">
            <a:extLst>
              <a:ext uri="{FF2B5EF4-FFF2-40B4-BE49-F238E27FC236}">
                <a16:creationId xmlns:a16="http://schemas.microsoft.com/office/drawing/2014/main" id="{0C494383-CF01-796A-4C42-FA624287236F}"/>
              </a:ext>
            </a:extLst>
          </p:cNvPr>
          <p:cNvSpPr txBox="1"/>
          <p:nvPr/>
        </p:nvSpPr>
        <p:spPr>
          <a:xfrm>
            <a:off x="10613205" y="0"/>
            <a:ext cx="1578796" cy="798917"/>
          </a:xfrm>
          <a:prstGeom prst="rect">
            <a:avLst/>
          </a:prstGeom>
          <a:solidFill>
            <a:schemeClr val="bg1"/>
          </a:solidFill>
          <a:ln w="9525" cap="rnd">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err="1">
              <a:solidFill>
                <a:srgbClr val="575757"/>
              </a:solidFill>
            </a:endParaRPr>
          </a:p>
        </p:txBody>
      </p:sp>
      <p:pic>
        <p:nvPicPr>
          <p:cNvPr id="8" name="Picture 7" descr="A picture containing text&#10;&#10;Description automatically generated">
            <a:extLst>
              <a:ext uri="{FF2B5EF4-FFF2-40B4-BE49-F238E27FC236}">
                <a16:creationId xmlns:a16="http://schemas.microsoft.com/office/drawing/2014/main" id="{E31B11A5-E5BA-787B-8643-C8E7451E5305}"/>
              </a:ext>
            </a:extLst>
          </p:cNvPr>
          <p:cNvPicPr>
            <a:picLocks noChangeAspect="1"/>
          </p:cNvPicPr>
          <p:nvPr/>
        </p:nvPicPr>
        <p:blipFill rotWithShape="1">
          <a:blip r:embed="rId2">
            <a:extLst>
              <a:ext uri="{28A0092B-C50C-407E-A947-70E740481C1C}">
                <a14:useLocalDpi xmlns:a14="http://schemas.microsoft.com/office/drawing/2010/main" val="0"/>
              </a:ext>
            </a:extLst>
          </a:blip>
          <a:srcRect t="10350" b="14106"/>
          <a:stretch/>
        </p:blipFill>
        <p:spPr>
          <a:xfrm>
            <a:off x="10661577" y="0"/>
            <a:ext cx="1482051" cy="798917"/>
          </a:xfrm>
          <a:prstGeom prst="rect">
            <a:avLst/>
          </a:prstGeom>
        </p:spPr>
      </p:pic>
    </p:spTree>
    <p:extLst>
      <p:ext uri="{BB962C8B-B14F-4D97-AF65-F5344CB8AC3E}">
        <p14:creationId xmlns:p14="http://schemas.microsoft.com/office/powerpoint/2010/main" val="276868589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3C0017-0A25-E343-D11C-E1C9CBE95F32}"/>
            </a:ext>
          </a:extLst>
        </p:cNvPr>
        <p:cNvGrpSpPr/>
        <p:nvPr/>
      </p:nvGrpSpPr>
      <p:grpSpPr>
        <a:xfrm>
          <a:off x="0" y="0"/>
          <a:ext cx="0" cy="0"/>
          <a:chOff x="0" y="0"/>
          <a:chExt cx="0" cy="0"/>
        </a:xfrm>
      </p:grpSpPr>
      <p:sp>
        <p:nvSpPr>
          <p:cNvPr id="6670" name="Editable vector graphic">
            <a:extLst>
              <a:ext uri="{FF2B5EF4-FFF2-40B4-BE49-F238E27FC236}">
                <a16:creationId xmlns:a16="http://schemas.microsoft.com/office/drawing/2014/main" id="{C639F0EA-EAD1-AF70-DC17-D282ECE159B3}"/>
              </a:ext>
            </a:extLst>
          </p:cNvPr>
          <p:cNvSpPr txBox="1"/>
          <p:nvPr/>
        </p:nvSpPr>
        <p:spPr>
          <a:xfrm>
            <a:off x="933809" y="288021"/>
            <a:ext cx="9009906" cy="67858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5400" tIns="25400" rIns="25400" bIns="25400">
            <a:spAutoFit/>
          </a:bodyPr>
          <a:lstStyle>
            <a:lvl1pPr algn="ctr">
              <a:lnSpc>
                <a:spcPct val="90000"/>
              </a:lnSpc>
              <a:defRPr sz="9000" spc="0">
                <a:latin typeface="+mn-lt"/>
                <a:ea typeface="+mn-ea"/>
                <a:cs typeface="+mn-cs"/>
                <a:sym typeface="Montserrat Bold"/>
              </a:defRPr>
            </a:lvl1pPr>
          </a:lstStyle>
          <a:p>
            <a:pPr algn="l"/>
            <a:r>
              <a:rPr lang="en-US" sz="4500" b="1" dirty="0"/>
              <a:t>Next Steps and Resources</a:t>
            </a:r>
            <a:endParaRPr sz="4500" b="1" dirty="0"/>
          </a:p>
        </p:txBody>
      </p:sp>
      <p:grpSp>
        <p:nvGrpSpPr>
          <p:cNvPr id="2" name="Group">
            <a:extLst>
              <a:ext uri="{FF2B5EF4-FFF2-40B4-BE49-F238E27FC236}">
                <a16:creationId xmlns:a16="http://schemas.microsoft.com/office/drawing/2014/main" id="{08C819B5-E0E0-91F1-EAA8-DF81BF17E7FD}"/>
              </a:ext>
            </a:extLst>
          </p:cNvPr>
          <p:cNvGrpSpPr/>
          <p:nvPr/>
        </p:nvGrpSpPr>
        <p:grpSpPr>
          <a:xfrm>
            <a:off x="0" y="-1"/>
            <a:ext cx="635599" cy="6858001"/>
            <a:chOff x="0" y="-1"/>
            <a:chExt cx="1271197" cy="13716001"/>
          </a:xfrm>
          <a:solidFill>
            <a:srgbClr val="509753"/>
          </a:solidFill>
        </p:grpSpPr>
        <p:sp>
          <p:nvSpPr>
            <p:cNvPr id="3" name="Rectangle">
              <a:extLst>
                <a:ext uri="{FF2B5EF4-FFF2-40B4-BE49-F238E27FC236}">
                  <a16:creationId xmlns:a16="http://schemas.microsoft.com/office/drawing/2014/main" id="{ACF820B9-4145-F94A-D76F-C6B934EC3E51}"/>
                </a:ext>
              </a:extLst>
            </p:cNvPr>
            <p:cNvSpPr/>
            <p:nvPr/>
          </p:nvSpPr>
          <p:spPr>
            <a:xfrm>
              <a:off x="0" y="-1"/>
              <a:ext cx="1271197" cy="13716001"/>
            </a:xfrm>
            <a:prstGeom prst="rect">
              <a:avLst/>
            </a:prstGeom>
            <a:grpFill/>
            <a:ln w="12700" cap="flat">
              <a:noFill/>
              <a:miter lim="400000"/>
            </a:ln>
            <a:effectLst/>
          </p:spPr>
          <p:txBody>
            <a:bodyPr wrap="square" lIns="19050" tIns="19050" rIns="19050" bIns="19050"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sz="1600"/>
            </a:p>
          </p:txBody>
        </p:sp>
        <p:sp>
          <p:nvSpPr>
            <p:cNvPr id="4" name="Insert slide title here">
              <a:extLst>
                <a:ext uri="{FF2B5EF4-FFF2-40B4-BE49-F238E27FC236}">
                  <a16:creationId xmlns:a16="http://schemas.microsoft.com/office/drawing/2014/main" id="{E6157C8E-5E19-C55A-C223-0225222A3DCE}"/>
                </a:ext>
              </a:extLst>
            </p:cNvPr>
            <p:cNvSpPr txBox="1"/>
            <p:nvPr/>
          </p:nvSpPr>
          <p:spPr>
            <a:xfrm rot="16200000">
              <a:off x="-5582334" y="6252707"/>
              <a:ext cx="12435865" cy="1210587"/>
            </a:xfrm>
            <a:prstGeom prst="rect">
              <a:avLst/>
            </a:prstGeom>
            <a:grp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numCol="1" anchor="t">
              <a:spAutoFit/>
            </a:bodyPr>
            <a:lstStyle>
              <a:lvl1pPr algn="ctr">
                <a:defRPr b="1">
                  <a:solidFill>
                    <a:srgbClr val="FFFFFF"/>
                  </a:solidFill>
                </a:defRPr>
              </a:lvl1pPr>
            </a:lstStyle>
            <a:p>
              <a:r>
                <a:rPr lang="en-US" dirty="0"/>
                <a:t>PHASE ONE PLANNING GRANT NOFO NEXT STEPS AND RESOURCES</a:t>
              </a:r>
              <a:endParaRPr dirty="0"/>
            </a:p>
          </p:txBody>
        </p:sp>
      </p:grpSp>
      <p:sp>
        <p:nvSpPr>
          <p:cNvPr id="26" name="TextBox 25">
            <a:extLst>
              <a:ext uri="{FF2B5EF4-FFF2-40B4-BE49-F238E27FC236}">
                <a16:creationId xmlns:a16="http://schemas.microsoft.com/office/drawing/2014/main" id="{B0AEFC5B-35AC-D247-C48F-5182C9692B22}"/>
              </a:ext>
            </a:extLst>
          </p:cNvPr>
          <p:cNvSpPr txBox="1"/>
          <p:nvPr/>
        </p:nvSpPr>
        <p:spPr>
          <a:xfrm>
            <a:off x="1112520" y="1170285"/>
            <a:ext cx="10438250" cy="5016758"/>
          </a:xfrm>
          <a:prstGeom prst="rect">
            <a:avLst/>
          </a:prstGeom>
          <a:noFill/>
        </p:spPr>
        <p:txBody>
          <a:bodyPr wrap="square">
            <a:spAutoFit/>
          </a:bodyPr>
          <a:lstStyle/>
          <a:p>
            <a:r>
              <a:rPr lang="en-US" sz="2000" dirty="0"/>
              <a:t>Community Geothermal Planning + Pilots Phase One Planning Grant applications are due February 13, 2026.</a:t>
            </a:r>
          </a:p>
          <a:p>
            <a:endParaRPr lang="en-US" sz="2000" dirty="0"/>
          </a:p>
          <a:p>
            <a:r>
              <a:rPr lang="en-US" sz="2000" dirty="0"/>
              <a:t>The presentation and Q&amp;A from today’s webinar will be posted on the Climate Bank website: </a:t>
            </a:r>
            <a:r>
              <a:rPr lang="en-US" sz="2000" dirty="0">
                <a:hlinkClick r:id="rId2"/>
              </a:rPr>
              <a:t>https://illinois-climate-bank.web.app/financing-programs/local-governments-nonprofits/community-geothermal-planning-pilots/</a:t>
            </a:r>
            <a:endParaRPr lang="en-US" sz="2000" dirty="0"/>
          </a:p>
          <a:p>
            <a:endParaRPr lang="en-US" sz="2000" dirty="0"/>
          </a:p>
          <a:p>
            <a:r>
              <a:rPr lang="en-US" sz="2000" dirty="0"/>
              <a:t>If you have further questions, please send them to </a:t>
            </a:r>
            <a:r>
              <a:rPr lang="en-US" sz="2000" dirty="0">
                <a:hlinkClick r:id="rId3"/>
              </a:rPr>
              <a:t>climatebank@il-fa.com</a:t>
            </a:r>
            <a:r>
              <a:rPr lang="en-US" sz="2000" dirty="0"/>
              <a:t> by the date that questions are closing, listed in the program NOFO.</a:t>
            </a:r>
          </a:p>
          <a:p>
            <a:endParaRPr lang="en-US" sz="2000" dirty="0"/>
          </a:p>
          <a:p>
            <a:r>
              <a:rPr lang="en-US" sz="2400" u="sng" dirty="0"/>
              <a:t>Resources:</a:t>
            </a:r>
          </a:p>
          <a:p>
            <a:r>
              <a:rPr lang="en-US" sz="2400" dirty="0">
                <a:hlinkClick r:id="rId4"/>
              </a:rPr>
              <a:t>Community Geothermal Grant Plan</a:t>
            </a:r>
            <a:endParaRPr lang="en-US" sz="2400" dirty="0"/>
          </a:p>
          <a:p>
            <a:r>
              <a:rPr lang="en-US" sz="2400" dirty="0">
                <a:hlinkClick r:id="rId5"/>
              </a:rPr>
              <a:t>Phase One Planning Grant NOFO</a:t>
            </a:r>
            <a:endParaRPr lang="en-US" sz="2400" dirty="0"/>
          </a:p>
          <a:p>
            <a:r>
              <a:rPr lang="en-US" sz="2400" dirty="0">
                <a:hlinkClick r:id="rId6"/>
              </a:rPr>
              <a:t>NOFO Attachment A</a:t>
            </a:r>
            <a:endParaRPr lang="en-US" sz="2400" dirty="0"/>
          </a:p>
          <a:p>
            <a:r>
              <a:rPr lang="en-US" sz="2400" dirty="0">
                <a:hlinkClick r:id="rId7"/>
              </a:rPr>
              <a:t>NOFO Attachment B</a:t>
            </a:r>
            <a:endParaRPr lang="en-US" sz="2400" dirty="0"/>
          </a:p>
        </p:txBody>
      </p:sp>
    </p:spTree>
    <p:extLst>
      <p:ext uri="{BB962C8B-B14F-4D97-AF65-F5344CB8AC3E}">
        <p14:creationId xmlns:p14="http://schemas.microsoft.com/office/powerpoint/2010/main" val="4141514771"/>
      </p:ext>
    </p:extLst>
  </p:cSld>
  <p:clrMapOvr>
    <a:masterClrMapping/>
  </p:clrMapOvr>
  <p:transition spd="slow">
    <p:push/>
  </p:transition>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withEffect">
                                  <p:stCondLst>
                                    <p:cond delay="0"/>
                                  </p:stCondLst>
                                  <p:iterate>
                                    <p:tmAbs val="0"/>
                                  </p:iterate>
                                  <p:childTnLst>
                                    <p:set>
                                      <p:cBhvr>
                                        <p:cTn id="6" fill="hold"/>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1+#ppt_w/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advAuto="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6DA281-CA9E-5214-EB11-140F6F337A3B}"/>
            </a:ext>
          </a:extLst>
        </p:cNvPr>
        <p:cNvGrpSpPr/>
        <p:nvPr/>
      </p:nvGrpSpPr>
      <p:grpSpPr>
        <a:xfrm>
          <a:off x="0" y="0"/>
          <a:ext cx="0" cy="0"/>
          <a:chOff x="0" y="0"/>
          <a:chExt cx="0" cy="0"/>
        </a:xfrm>
      </p:grpSpPr>
      <p:sp>
        <p:nvSpPr>
          <p:cNvPr id="6670" name="Editable vector graphic">
            <a:extLst>
              <a:ext uri="{FF2B5EF4-FFF2-40B4-BE49-F238E27FC236}">
                <a16:creationId xmlns:a16="http://schemas.microsoft.com/office/drawing/2014/main" id="{0857DF2B-683D-0894-B8C7-41D1CDFB7125}"/>
              </a:ext>
            </a:extLst>
          </p:cNvPr>
          <p:cNvSpPr txBox="1"/>
          <p:nvPr/>
        </p:nvSpPr>
        <p:spPr>
          <a:xfrm>
            <a:off x="933809" y="288021"/>
            <a:ext cx="9009906" cy="130183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5400" tIns="25400" rIns="25400" bIns="25400">
            <a:spAutoFit/>
          </a:bodyPr>
          <a:lstStyle>
            <a:lvl1pPr algn="ctr">
              <a:lnSpc>
                <a:spcPct val="90000"/>
              </a:lnSpc>
              <a:defRPr sz="9000" spc="0">
                <a:latin typeface="+mn-lt"/>
                <a:ea typeface="+mn-ea"/>
                <a:cs typeface="+mn-cs"/>
                <a:sym typeface="Montserrat Bold"/>
              </a:defRPr>
            </a:lvl1pPr>
          </a:lstStyle>
          <a:p>
            <a:pPr algn="l"/>
            <a:r>
              <a:rPr lang="en-US" sz="4500" b="1" dirty="0"/>
              <a:t>Other IFA Resources</a:t>
            </a:r>
          </a:p>
          <a:p>
            <a:pPr algn="l"/>
            <a:endParaRPr sz="4500" b="1" dirty="0"/>
          </a:p>
        </p:txBody>
      </p:sp>
      <p:grpSp>
        <p:nvGrpSpPr>
          <p:cNvPr id="2" name="Group">
            <a:extLst>
              <a:ext uri="{FF2B5EF4-FFF2-40B4-BE49-F238E27FC236}">
                <a16:creationId xmlns:a16="http://schemas.microsoft.com/office/drawing/2014/main" id="{F61BCAE7-F068-7B11-341F-9295CD69422A}"/>
              </a:ext>
            </a:extLst>
          </p:cNvPr>
          <p:cNvGrpSpPr/>
          <p:nvPr/>
        </p:nvGrpSpPr>
        <p:grpSpPr>
          <a:xfrm>
            <a:off x="0" y="-1"/>
            <a:ext cx="635599" cy="6858001"/>
            <a:chOff x="0" y="-1"/>
            <a:chExt cx="1271197" cy="13716001"/>
          </a:xfrm>
          <a:solidFill>
            <a:srgbClr val="509753"/>
          </a:solidFill>
        </p:grpSpPr>
        <p:sp>
          <p:nvSpPr>
            <p:cNvPr id="3" name="Rectangle">
              <a:extLst>
                <a:ext uri="{FF2B5EF4-FFF2-40B4-BE49-F238E27FC236}">
                  <a16:creationId xmlns:a16="http://schemas.microsoft.com/office/drawing/2014/main" id="{F6D1C9E4-B758-C935-9C15-4691C49670A9}"/>
                </a:ext>
              </a:extLst>
            </p:cNvPr>
            <p:cNvSpPr/>
            <p:nvPr/>
          </p:nvSpPr>
          <p:spPr>
            <a:xfrm>
              <a:off x="0" y="-1"/>
              <a:ext cx="1271197" cy="13716001"/>
            </a:xfrm>
            <a:prstGeom prst="rect">
              <a:avLst/>
            </a:prstGeom>
            <a:grpFill/>
            <a:ln w="12700" cap="flat">
              <a:noFill/>
              <a:miter lim="400000"/>
            </a:ln>
            <a:effectLst/>
          </p:spPr>
          <p:txBody>
            <a:bodyPr wrap="square" lIns="19050" tIns="19050" rIns="19050" bIns="19050"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sz="1600"/>
            </a:p>
          </p:txBody>
        </p:sp>
        <p:sp>
          <p:nvSpPr>
            <p:cNvPr id="4" name="Insert slide title here">
              <a:extLst>
                <a:ext uri="{FF2B5EF4-FFF2-40B4-BE49-F238E27FC236}">
                  <a16:creationId xmlns:a16="http://schemas.microsoft.com/office/drawing/2014/main" id="{EFBBF696-8C80-31A8-C340-639C561ABFB9}"/>
                </a:ext>
              </a:extLst>
            </p:cNvPr>
            <p:cNvSpPr txBox="1"/>
            <p:nvPr/>
          </p:nvSpPr>
          <p:spPr>
            <a:xfrm rot="16200000">
              <a:off x="-5582334" y="6529705"/>
              <a:ext cx="12435865" cy="656589"/>
            </a:xfrm>
            <a:prstGeom prst="rect">
              <a:avLst/>
            </a:prstGeom>
            <a:grp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5400" tIns="25400" rIns="25400" bIns="25400" numCol="1" anchor="t">
              <a:spAutoFit/>
            </a:bodyPr>
            <a:lstStyle>
              <a:lvl1pPr algn="ctr">
                <a:defRPr b="1">
                  <a:solidFill>
                    <a:srgbClr val="FFFFFF"/>
                  </a:solidFill>
                </a:defRPr>
              </a:lvl1pPr>
            </a:lstStyle>
            <a:p>
              <a:r>
                <a:rPr lang="en-US" dirty="0"/>
                <a:t>OTHER IFA RESOURCES</a:t>
              </a:r>
              <a:endParaRPr dirty="0"/>
            </a:p>
          </p:txBody>
        </p:sp>
      </p:grpSp>
      <p:sp>
        <p:nvSpPr>
          <p:cNvPr id="5" name="TextBox 4">
            <a:extLst>
              <a:ext uri="{FF2B5EF4-FFF2-40B4-BE49-F238E27FC236}">
                <a16:creationId xmlns:a16="http://schemas.microsoft.com/office/drawing/2014/main" id="{C65441CB-017B-4A27-B549-9B2417C0E60B}"/>
              </a:ext>
            </a:extLst>
          </p:cNvPr>
          <p:cNvSpPr txBox="1"/>
          <p:nvPr/>
        </p:nvSpPr>
        <p:spPr>
          <a:xfrm>
            <a:off x="1329326" y="1170285"/>
            <a:ext cx="10487387" cy="1200329"/>
          </a:xfrm>
          <a:prstGeom prst="rect">
            <a:avLst/>
          </a:prstGeom>
          <a:noFill/>
        </p:spPr>
        <p:txBody>
          <a:bodyPr wrap="square" rtlCol="0">
            <a:spAutoFit/>
          </a:bodyPr>
          <a:lstStyle/>
          <a:p>
            <a:r>
              <a:rPr lang="en-US" sz="2400" dirty="0"/>
              <a:t>The Illinois Climate Bank currently has two other open competitive grant solicitations under CPRG; each aligned with Illinois’ climate and equity goals.  Both solicitations are open, subject to availability of funds.</a:t>
            </a:r>
          </a:p>
        </p:txBody>
      </p:sp>
      <p:graphicFrame>
        <p:nvGraphicFramePr>
          <p:cNvPr id="6" name="Table 5">
            <a:extLst>
              <a:ext uri="{FF2B5EF4-FFF2-40B4-BE49-F238E27FC236}">
                <a16:creationId xmlns:a16="http://schemas.microsoft.com/office/drawing/2014/main" id="{8008F0CA-7FFA-7D64-1543-4044D0A61F3C}"/>
              </a:ext>
            </a:extLst>
          </p:cNvPr>
          <p:cNvGraphicFramePr>
            <a:graphicFrameLocks noGrp="1"/>
          </p:cNvGraphicFramePr>
          <p:nvPr>
            <p:extLst>
              <p:ext uri="{D42A27DB-BD31-4B8C-83A1-F6EECF244321}">
                <p14:modId xmlns:p14="http://schemas.microsoft.com/office/powerpoint/2010/main" val="1893407894"/>
              </p:ext>
            </p:extLst>
          </p:nvPr>
        </p:nvGraphicFramePr>
        <p:xfrm>
          <a:off x="1126510" y="2472116"/>
          <a:ext cx="10911839" cy="2804160"/>
        </p:xfrm>
        <a:graphic>
          <a:graphicData uri="http://schemas.openxmlformats.org/drawingml/2006/table">
            <a:tbl>
              <a:tblPr firstRow="1" bandRow="1">
                <a:tableStyleId>{5C22544A-7EE6-4342-B048-85BDC9FD1C3A}</a:tableStyleId>
              </a:tblPr>
              <a:tblGrid>
                <a:gridCol w="2001900">
                  <a:extLst>
                    <a:ext uri="{9D8B030D-6E8A-4147-A177-3AD203B41FA5}">
                      <a16:colId xmlns:a16="http://schemas.microsoft.com/office/drawing/2014/main" val="3284669307"/>
                    </a:ext>
                  </a:extLst>
                </a:gridCol>
                <a:gridCol w="1101143">
                  <a:extLst>
                    <a:ext uri="{9D8B030D-6E8A-4147-A177-3AD203B41FA5}">
                      <a16:colId xmlns:a16="http://schemas.microsoft.com/office/drawing/2014/main" val="1384597672"/>
                    </a:ext>
                  </a:extLst>
                </a:gridCol>
                <a:gridCol w="1627812">
                  <a:extLst>
                    <a:ext uri="{9D8B030D-6E8A-4147-A177-3AD203B41FA5}">
                      <a16:colId xmlns:a16="http://schemas.microsoft.com/office/drawing/2014/main" val="2834232463"/>
                    </a:ext>
                  </a:extLst>
                </a:gridCol>
                <a:gridCol w="1185204">
                  <a:extLst>
                    <a:ext uri="{9D8B030D-6E8A-4147-A177-3AD203B41FA5}">
                      <a16:colId xmlns:a16="http://schemas.microsoft.com/office/drawing/2014/main" val="340703738"/>
                    </a:ext>
                  </a:extLst>
                </a:gridCol>
                <a:gridCol w="1735860">
                  <a:extLst>
                    <a:ext uri="{9D8B030D-6E8A-4147-A177-3AD203B41FA5}">
                      <a16:colId xmlns:a16="http://schemas.microsoft.com/office/drawing/2014/main" val="3465717325"/>
                    </a:ext>
                  </a:extLst>
                </a:gridCol>
                <a:gridCol w="1477973">
                  <a:extLst>
                    <a:ext uri="{9D8B030D-6E8A-4147-A177-3AD203B41FA5}">
                      <a16:colId xmlns:a16="http://schemas.microsoft.com/office/drawing/2014/main" val="264067200"/>
                    </a:ext>
                  </a:extLst>
                </a:gridCol>
                <a:gridCol w="1781947">
                  <a:extLst>
                    <a:ext uri="{9D8B030D-6E8A-4147-A177-3AD203B41FA5}">
                      <a16:colId xmlns:a16="http://schemas.microsoft.com/office/drawing/2014/main" val="1920757732"/>
                    </a:ext>
                  </a:extLst>
                </a:gridCol>
              </a:tblGrid>
              <a:tr h="1097280">
                <a:tc>
                  <a:txBody>
                    <a:bodyPr/>
                    <a:lstStyle/>
                    <a:p>
                      <a:r>
                        <a:rPr lang="en-US" sz="1600" dirty="0">
                          <a:latin typeface="+mj-lt"/>
                        </a:rPr>
                        <a:t>Grant Opportunity Name</a:t>
                      </a:r>
                    </a:p>
                  </a:txBody>
                  <a:tcPr marL="121920" marR="121920" marT="60960" marB="60960">
                    <a:solidFill>
                      <a:srgbClr val="509753"/>
                    </a:solidFill>
                  </a:tcPr>
                </a:tc>
                <a:tc>
                  <a:txBody>
                    <a:bodyPr/>
                    <a:lstStyle/>
                    <a:p>
                      <a:r>
                        <a:rPr lang="en-US" sz="1600" dirty="0">
                          <a:latin typeface="+mj-lt"/>
                        </a:rPr>
                        <a:t>Funding Source</a:t>
                      </a:r>
                    </a:p>
                  </a:txBody>
                  <a:tcPr marL="121920" marR="121920" marT="60960" marB="60960">
                    <a:solidFill>
                      <a:srgbClr val="509753"/>
                    </a:solidFill>
                  </a:tcPr>
                </a:tc>
                <a:tc>
                  <a:txBody>
                    <a:bodyPr/>
                    <a:lstStyle/>
                    <a:p>
                      <a:r>
                        <a:rPr lang="en-US" sz="1600" dirty="0">
                          <a:latin typeface="+mj-lt"/>
                        </a:rPr>
                        <a:t>Estimated Total Current Program Funding</a:t>
                      </a:r>
                    </a:p>
                  </a:txBody>
                  <a:tcPr marL="121920" marR="121920" marT="60960" marB="60960">
                    <a:solidFill>
                      <a:srgbClr val="509753"/>
                    </a:solidFill>
                  </a:tcPr>
                </a:tc>
                <a:tc>
                  <a:txBody>
                    <a:bodyPr/>
                    <a:lstStyle/>
                    <a:p>
                      <a:r>
                        <a:rPr lang="en-US" sz="1600" dirty="0">
                          <a:latin typeface="+mj-lt"/>
                        </a:rPr>
                        <a:t>Award Range</a:t>
                      </a:r>
                    </a:p>
                  </a:txBody>
                  <a:tcPr marL="121920" marR="121920" marT="60960" marB="60960">
                    <a:solidFill>
                      <a:srgbClr val="509753"/>
                    </a:solidFill>
                  </a:tcPr>
                </a:tc>
                <a:tc>
                  <a:txBody>
                    <a:bodyPr/>
                    <a:lstStyle/>
                    <a:p>
                      <a:r>
                        <a:rPr lang="en-US" sz="1600" dirty="0">
                          <a:latin typeface="+mj-lt"/>
                        </a:rPr>
                        <a:t>NOFO Posted Date</a:t>
                      </a:r>
                    </a:p>
                  </a:txBody>
                  <a:tcPr marL="121920" marR="121920" marT="60960" marB="60960">
                    <a:solidFill>
                      <a:srgbClr val="509753"/>
                    </a:solidFill>
                  </a:tcPr>
                </a:tc>
                <a:tc>
                  <a:txBody>
                    <a:bodyPr/>
                    <a:lstStyle/>
                    <a:p>
                      <a:r>
                        <a:rPr lang="en-US" sz="1600" dirty="0">
                          <a:latin typeface="+mj-lt"/>
                        </a:rPr>
                        <a:t>Application Due Date</a:t>
                      </a:r>
                    </a:p>
                  </a:txBody>
                  <a:tcPr marL="121920" marR="121920" marT="60960" marB="60960">
                    <a:solidFill>
                      <a:srgbClr val="509753"/>
                    </a:solidFill>
                  </a:tcPr>
                </a:tc>
                <a:tc>
                  <a:txBody>
                    <a:bodyPr/>
                    <a:lstStyle/>
                    <a:p>
                      <a:r>
                        <a:rPr lang="en-US" sz="1600" dirty="0">
                          <a:latin typeface="+mj-lt"/>
                        </a:rPr>
                        <a:t>Eligible Applicants</a:t>
                      </a:r>
                    </a:p>
                  </a:txBody>
                  <a:tcPr marL="121920" marR="121920" marT="60960" marB="60960">
                    <a:solidFill>
                      <a:srgbClr val="509753"/>
                    </a:solidFill>
                  </a:tcPr>
                </a:tc>
                <a:extLst>
                  <a:ext uri="{0D108BD9-81ED-4DB2-BD59-A6C34878D82A}">
                    <a16:rowId xmlns:a16="http://schemas.microsoft.com/office/drawing/2014/main" val="2663249543"/>
                  </a:ext>
                </a:extLst>
              </a:tr>
              <a:tr h="853440">
                <a:tc>
                  <a:txBody>
                    <a:bodyPr/>
                    <a:lstStyle/>
                    <a:p>
                      <a:r>
                        <a:rPr lang="en-US" sz="1600" dirty="0">
                          <a:latin typeface="+mj-lt"/>
                        </a:rPr>
                        <a:t>Stretch Code Adoption Grants</a:t>
                      </a:r>
                    </a:p>
                  </a:txBody>
                  <a:tcPr marL="121920" marR="121920" marT="60960" marB="60960">
                    <a:solidFill>
                      <a:srgbClr val="509753">
                        <a:alpha val="30000"/>
                      </a:srgbClr>
                    </a:solidFill>
                  </a:tcPr>
                </a:tc>
                <a:tc>
                  <a:txBody>
                    <a:bodyPr/>
                    <a:lstStyle/>
                    <a:p>
                      <a:r>
                        <a:rPr lang="en-US" sz="1600" dirty="0">
                          <a:latin typeface="+mj-lt"/>
                        </a:rPr>
                        <a:t>CPRG</a:t>
                      </a:r>
                    </a:p>
                  </a:txBody>
                  <a:tcPr marL="121920" marR="121920" marT="60960" marB="60960">
                    <a:solidFill>
                      <a:srgbClr val="509753">
                        <a:alpha val="30000"/>
                      </a:srgbClr>
                    </a:solidFill>
                  </a:tcPr>
                </a:tc>
                <a:tc>
                  <a:txBody>
                    <a:bodyPr/>
                    <a:lstStyle/>
                    <a:p>
                      <a:r>
                        <a:rPr lang="en-US" sz="1600" dirty="0">
                          <a:latin typeface="+mj-lt"/>
                        </a:rPr>
                        <a:t>$3,200,000</a:t>
                      </a:r>
                    </a:p>
                  </a:txBody>
                  <a:tcPr marL="121920" marR="121920" marT="60960" marB="60960">
                    <a:solidFill>
                      <a:srgbClr val="509753">
                        <a:alpha val="30000"/>
                      </a:srgbClr>
                    </a:solidFill>
                  </a:tcPr>
                </a:tc>
                <a:tc>
                  <a:txBody>
                    <a:bodyPr/>
                    <a:lstStyle/>
                    <a:p>
                      <a:r>
                        <a:rPr lang="en-US" sz="1600" dirty="0">
                          <a:latin typeface="+mj-lt"/>
                        </a:rPr>
                        <a:t>Up to $200,000 per award</a:t>
                      </a:r>
                    </a:p>
                  </a:txBody>
                  <a:tcPr marL="121920" marR="121920" marT="60960" marB="60960">
                    <a:solidFill>
                      <a:srgbClr val="509753">
                        <a:alpha val="30000"/>
                      </a:srgbClr>
                    </a:solidFill>
                  </a:tcPr>
                </a:tc>
                <a:tc>
                  <a:txBody>
                    <a:bodyPr/>
                    <a:lstStyle/>
                    <a:p>
                      <a:r>
                        <a:rPr lang="en-US" sz="1600" dirty="0">
                          <a:latin typeface="+mj-lt"/>
                        </a:rPr>
                        <a:t>July 15, 2025</a:t>
                      </a:r>
                    </a:p>
                  </a:txBody>
                  <a:tcPr marL="121920" marR="121920" marT="60960" marB="60960">
                    <a:solidFill>
                      <a:srgbClr val="509753">
                        <a:alpha val="30000"/>
                      </a:srgbClr>
                    </a:solidFill>
                  </a:tcPr>
                </a:tc>
                <a:tc>
                  <a:txBody>
                    <a:bodyPr/>
                    <a:lstStyle/>
                    <a:p>
                      <a:r>
                        <a:rPr lang="en-US" sz="1600" dirty="0">
                          <a:latin typeface="+mj-lt"/>
                        </a:rPr>
                        <a:t>December 31, 2025</a:t>
                      </a:r>
                    </a:p>
                  </a:txBody>
                  <a:tcPr marL="121920" marR="121920" marT="60960" marB="60960">
                    <a:solidFill>
                      <a:srgbClr val="509753">
                        <a:alpha val="30000"/>
                      </a:srgbClr>
                    </a:solidFill>
                  </a:tcPr>
                </a:tc>
                <a:tc>
                  <a:txBody>
                    <a:bodyPr/>
                    <a:lstStyle/>
                    <a:p>
                      <a:r>
                        <a:rPr lang="en-US" sz="1600" dirty="0">
                          <a:latin typeface="+mj-lt"/>
                        </a:rPr>
                        <a:t>Municipalities</a:t>
                      </a:r>
                    </a:p>
                  </a:txBody>
                  <a:tcPr marL="121920" marR="121920" marT="60960" marB="60960">
                    <a:solidFill>
                      <a:srgbClr val="509753">
                        <a:alpha val="30000"/>
                      </a:srgbClr>
                    </a:solidFill>
                  </a:tcPr>
                </a:tc>
                <a:extLst>
                  <a:ext uri="{0D108BD9-81ED-4DB2-BD59-A6C34878D82A}">
                    <a16:rowId xmlns:a16="http://schemas.microsoft.com/office/drawing/2014/main" val="1247240701"/>
                  </a:ext>
                </a:extLst>
              </a:tr>
              <a:tr h="853440">
                <a:tc>
                  <a:txBody>
                    <a:bodyPr/>
                    <a:lstStyle/>
                    <a:p>
                      <a:r>
                        <a:rPr lang="en-US" sz="1600" dirty="0">
                          <a:latin typeface="+mj-lt"/>
                        </a:rPr>
                        <a:t>Small Utility Clean Energy Planning</a:t>
                      </a:r>
                    </a:p>
                  </a:txBody>
                  <a:tcPr marL="121920" marR="121920" marT="60960" marB="60960">
                    <a:solidFill>
                      <a:srgbClr val="509753">
                        <a:alpha val="10000"/>
                      </a:srgbClr>
                    </a:solidFill>
                  </a:tcPr>
                </a:tc>
                <a:tc>
                  <a:txBody>
                    <a:bodyPr/>
                    <a:lstStyle/>
                    <a:p>
                      <a:r>
                        <a:rPr lang="en-US" sz="1600" dirty="0">
                          <a:latin typeface="+mj-lt"/>
                        </a:rPr>
                        <a:t>CPRG</a:t>
                      </a:r>
                    </a:p>
                  </a:txBody>
                  <a:tcPr marL="121920" marR="121920" marT="60960" marB="60960">
                    <a:solidFill>
                      <a:srgbClr val="509753">
                        <a:alpha val="10000"/>
                      </a:srgbClr>
                    </a:solidFill>
                  </a:tcPr>
                </a:tc>
                <a:tc>
                  <a:txBody>
                    <a:bodyPr/>
                    <a:lstStyle/>
                    <a:p>
                      <a:r>
                        <a:rPr lang="en-US" sz="1600" dirty="0">
                          <a:latin typeface="+mj-lt"/>
                        </a:rPr>
                        <a:t>$400,000</a:t>
                      </a:r>
                    </a:p>
                  </a:txBody>
                  <a:tcPr marL="121920" marR="121920" marT="60960" marB="60960">
                    <a:solidFill>
                      <a:srgbClr val="509753">
                        <a:alpha val="10000"/>
                      </a:srgbClr>
                    </a:solidFill>
                  </a:tcPr>
                </a:tc>
                <a:tc>
                  <a:txBody>
                    <a:bodyPr/>
                    <a:lstStyle/>
                    <a:p>
                      <a:r>
                        <a:rPr lang="en-US" sz="1600" dirty="0">
                          <a:latin typeface="+mj-lt"/>
                        </a:rPr>
                        <a:t> Up to $200,000 per award</a:t>
                      </a:r>
                    </a:p>
                  </a:txBody>
                  <a:tcPr marL="121920" marR="121920" marT="60960" marB="60960">
                    <a:solidFill>
                      <a:srgbClr val="509753">
                        <a:alpha val="10000"/>
                      </a:srgbClr>
                    </a:solidFill>
                  </a:tcPr>
                </a:tc>
                <a:tc>
                  <a:txBody>
                    <a:bodyPr/>
                    <a:lstStyle/>
                    <a:p>
                      <a:r>
                        <a:rPr lang="en-US" sz="1600" dirty="0">
                          <a:latin typeface="+mj-lt"/>
                        </a:rPr>
                        <a:t>July 16, 2025</a:t>
                      </a:r>
                    </a:p>
                  </a:txBody>
                  <a:tcPr marL="121920" marR="121920" marT="60960" marB="60960">
                    <a:solidFill>
                      <a:srgbClr val="509753">
                        <a:alpha val="10000"/>
                      </a:srgbClr>
                    </a:solidFill>
                  </a:tcPr>
                </a:tc>
                <a:tc>
                  <a:txBody>
                    <a:bodyPr/>
                    <a:lstStyle/>
                    <a:p>
                      <a:r>
                        <a:rPr lang="en-US" sz="1600" dirty="0">
                          <a:latin typeface="+mj-lt"/>
                        </a:rPr>
                        <a:t>December 31, 2025 </a:t>
                      </a:r>
                    </a:p>
                  </a:txBody>
                  <a:tcPr marL="121920" marR="121920" marT="60960" marB="60960">
                    <a:solidFill>
                      <a:srgbClr val="509753">
                        <a:alpha val="10000"/>
                      </a:srgbClr>
                    </a:solidFill>
                  </a:tcPr>
                </a:tc>
                <a:tc>
                  <a:txBody>
                    <a:bodyPr/>
                    <a:lstStyle/>
                    <a:p>
                      <a:r>
                        <a:rPr lang="en-US" sz="1600" dirty="0">
                          <a:latin typeface="+mj-lt"/>
                        </a:rPr>
                        <a:t>Municipal and cooperative electric utilities</a:t>
                      </a:r>
                    </a:p>
                  </a:txBody>
                  <a:tcPr marL="121920" marR="121920" marT="60960" marB="60960">
                    <a:solidFill>
                      <a:srgbClr val="509753">
                        <a:alpha val="10000"/>
                      </a:srgbClr>
                    </a:solidFill>
                  </a:tcPr>
                </a:tc>
                <a:extLst>
                  <a:ext uri="{0D108BD9-81ED-4DB2-BD59-A6C34878D82A}">
                    <a16:rowId xmlns:a16="http://schemas.microsoft.com/office/drawing/2014/main" val="368715556"/>
                  </a:ext>
                </a:extLst>
              </a:tr>
            </a:tbl>
          </a:graphicData>
        </a:graphic>
      </p:graphicFrame>
    </p:spTree>
    <p:extLst>
      <p:ext uri="{BB962C8B-B14F-4D97-AF65-F5344CB8AC3E}">
        <p14:creationId xmlns:p14="http://schemas.microsoft.com/office/powerpoint/2010/main" val="1496872167"/>
      </p:ext>
    </p:extLst>
  </p:cSld>
  <p:clrMapOvr>
    <a:masterClrMapping/>
  </p:clrMapOvr>
  <p:transition spd="slow">
    <p:push/>
  </p:transition>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withEffect">
                                  <p:stCondLst>
                                    <p:cond delay="0"/>
                                  </p:stCondLst>
                                  <p:iterate>
                                    <p:tmAbs val="0"/>
                                  </p:iterate>
                                  <p:childTnLst>
                                    <p:set>
                                      <p:cBhvr>
                                        <p:cTn id="6" fill="hold"/>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1+#ppt_w/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advAuto="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70" name="Editable vector graphic"/>
          <p:cNvSpPr txBox="1"/>
          <p:nvPr/>
        </p:nvSpPr>
        <p:spPr>
          <a:xfrm>
            <a:off x="933809" y="288021"/>
            <a:ext cx="9009906" cy="67858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5400" tIns="25400" rIns="25400" bIns="25400">
            <a:spAutoFit/>
          </a:bodyPr>
          <a:lstStyle>
            <a:lvl1pPr algn="ctr">
              <a:lnSpc>
                <a:spcPct val="90000"/>
              </a:lnSpc>
              <a:defRPr sz="9000" spc="0">
                <a:latin typeface="+mn-lt"/>
                <a:ea typeface="+mn-ea"/>
                <a:cs typeface="+mn-cs"/>
                <a:sym typeface="Montserrat Bold"/>
              </a:defRPr>
            </a:lvl1pPr>
          </a:lstStyle>
          <a:p>
            <a:pPr algn="l"/>
            <a:r>
              <a:rPr lang="en-US" sz="4500" b="1" dirty="0"/>
              <a:t>AGENDA</a:t>
            </a:r>
            <a:endParaRPr sz="4500" b="1" dirty="0"/>
          </a:p>
        </p:txBody>
      </p:sp>
      <p:sp>
        <p:nvSpPr>
          <p:cNvPr id="6671" name="Lorem ipsum dolor sit elit, consect loreretur adipiscing nisi aute. ipsum sit elit, Lorem ipsum dolor sit elit, Lorem ipsum dolor sit elit, consect Lorem ipsum dolor sit elit, consect loreretur adipiscing nisi aute. ipsum sit elit, Lorem"/>
          <p:cNvSpPr txBox="1"/>
          <p:nvPr/>
        </p:nvSpPr>
        <p:spPr>
          <a:xfrm>
            <a:off x="1014413" y="1106148"/>
            <a:ext cx="10243059" cy="48218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5400" tIns="25400" rIns="25400" bIns="25400">
            <a:spAutoFit/>
          </a:bodyPr>
          <a:lstStyle>
            <a:lvl1pPr algn="ctr"/>
          </a:lstStyle>
          <a:p>
            <a:pPr algn="l"/>
            <a:r>
              <a:rPr lang="en-US" sz="1400" dirty="0"/>
              <a:t>Illinois Finance Authority, in its role as the Illinois Climate Bank, has secured federal funding for climate finance and to further state goals under the Climate and Equitable Jobs Act of 2021.</a:t>
            </a:r>
            <a:endParaRPr sz="1400" dirty="0"/>
          </a:p>
        </p:txBody>
      </p:sp>
      <p:grpSp>
        <p:nvGrpSpPr>
          <p:cNvPr id="2" name="Group">
            <a:extLst>
              <a:ext uri="{FF2B5EF4-FFF2-40B4-BE49-F238E27FC236}">
                <a16:creationId xmlns:a16="http://schemas.microsoft.com/office/drawing/2014/main" id="{9CCA482A-49AD-1CC0-D2F4-6F7E36115DAD}"/>
              </a:ext>
            </a:extLst>
          </p:cNvPr>
          <p:cNvGrpSpPr/>
          <p:nvPr/>
        </p:nvGrpSpPr>
        <p:grpSpPr>
          <a:xfrm>
            <a:off x="0" y="-1"/>
            <a:ext cx="635599" cy="6858001"/>
            <a:chOff x="0" y="-1"/>
            <a:chExt cx="1271197" cy="13716001"/>
          </a:xfrm>
          <a:solidFill>
            <a:srgbClr val="509753"/>
          </a:solidFill>
        </p:grpSpPr>
        <p:sp>
          <p:nvSpPr>
            <p:cNvPr id="3" name="Rectangle">
              <a:extLst>
                <a:ext uri="{FF2B5EF4-FFF2-40B4-BE49-F238E27FC236}">
                  <a16:creationId xmlns:a16="http://schemas.microsoft.com/office/drawing/2014/main" id="{019AFF24-48AA-BA41-D5EA-66E1FD6A07E3}"/>
                </a:ext>
              </a:extLst>
            </p:cNvPr>
            <p:cNvSpPr/>
            <p:nvPr/>
          </p:nvSpPr>
          <p:spPr>
            <a:xfrm>
              <a:off x="0" y="-1"/>
              <a:ext cx="1271197" cy="13716001"/>
            </a:xfrm>
            <a:prstGeom prst="rect">
              <a:avLst/>
            </a:prstGeom>
            <a:grpFill/>
            <a:ln w="12700" cap="flat">
              <a:noFill/>
              <a:miter lim="400000"/>
            </a:ln>
            <a:effectLst/>
          </p:spPr>
          <p:txBody>
            <a:bodyPr wrap="square" lIns="19050" tIns="19050" rIns="19050" bIns="19050"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sz="1600"/>
            </a:p>
          </p:txBody>
        </p:sp>
        <p:sp>
          <p:nvSpPr>
            <p:cNvPr id="4" name="Insert slide title here">
              <a:extLst>
                <a:ext uri="{FF2B5EF4-FFF2-40B4-BE49-F238E27FC236}">
                  <a16:creationId xmlns:a16="http://schemas.microsoft.com/office/drawing/2014/main" id="{9D297995-8992-166D-6BE7-A0FA5247C092}"/>
                </a:ext>
              </a:extLst>
            </p:cNvPr>
            <p:cNvSpPr txBox="1"/>
            <p:nvPr/>
          </p:nvSpPr>
          <p:spPr>
            <a:xfrm rot="16200000">
              <a:off x="-5582334" y="6529705"/>
              <a:ext cx="12435865" cy="656589"/>
            </a:xfrm>
            <a:prstGeom prst="rect">
              <a:avLst/>
            </a:prstGeom>
            <a:grp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5400" tIns="25400" rIns="25400" bIns="25400" numCol="1" anchor="t">
              <a:spAutoFit/>
            </a:bodyPr>
            <a:lstStyle>
              <a:lvl1pPr algn="ctr">
                <a:defRPr b="1">
                  <a:solidFill>
                    <a:srgbClr val="FFFFFF"/>
                  </a:solidFill>
                </a:defRPr>
              </a:lvl1pPr>
            </a:lstStyle>
            <a:p>
              <a:r>
                <a:rPr lang="en-US" dirty="0"/>
                <a:t> </a:t>
              </a:r>
              <a:endParaRPr dirty="0"/>
            </a:p>
          </p:txBody>
        </p:sp>
      </p:grpSp>
      <p:sp>
        <p:nvSpPr>
          <p:cNvPr id="6" name="TextBox 5">
            <a:extLst>
              <a:ext uri="{FF2B5EF4-FFF2-40B4-BE49-F238E27FC236}">
                <a16:creationId xmlns:a16="http://schemas.microsoft.com/office/drawing/2014/main" id="{CEC1A685-92DF-2B55-F2CE-C7CF9DB6FBD5}"/>
              </a:ext>
            </a:extLst>
          </p:cNvPr>
          <p:cNvSpPr txBox="1"/>
          <p:nvPr/>
        </p:nvSpPr>
        <p:spPr>
          <a:xfrm>
            <a:off x="1014413" y="1955904"/>
            <a:ext cx="10951368" cy="4247317"/>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US" sz="3000" dirty="0"/>
              <a:t>Illinois Climate Bank Overview</a:t>
            </a:r>
          </a:p>
          <a:p>
            <a:pPr marL="285750" indent="-285750">
              <a:spcBef>
                <a:spcPts val="600"/>
              </a:spcBef>
              <a:buFont typeface="Arial" panose="020B0604020202020204" pitchFamily="34" charset="0"/>
              <a:buChar char="•"/>
            </a:pPr>
            <a:r>
              <a:rPr lang="en-US" sz="3000" dirty="0"/>
              <a:t>CPRG Background</a:t>
            </a:r>
          </a:p>
          <a:p>
            <a:pPr marL="285750" indent="-285750">
              <a:spcBef>
                <a:spcPts val="600"/>
              </a:spcBef>
              <a:buFont typeface="Arial" panose="020B0604020202020204" pitchFamily="34" charset="0"/>
              <a:buChar char="•"/>
            </a:pPr>
            <a:r>
              <a:rPr lang="en-US" sz="3000" dirty="0"/>
              <a:t>Community Geothermal Planning + Pilots Overview </a:t>
            </a:r>
          </a:p>
          <a:p>
            <a:pPr marL="285750" indent="-285750">
              <a:spcBef>
                <a:spcPts val="600"/>
              </a:spcBef>
              <a:buFont typeface="Arial" panose="020B0604020202020204" pitchFamily="34" charset="0"/>
              <a:buChar char="•"/>
            </a:pPr>
            <a:r>
              <a:rPr lang="en-US" sz="3000" dirty="0"/>
              <a:t>Phase One Planning Grants</a:t>
            </a:r>
          </a:p>
          <a:p>
            <a:pPr marL="285750" indent="-285750">
              <a:spcBef>
                <a:spcPts val="600"/>
              </a:spcBef>
              <a:buFont typeface="Arial" panose="020B0604020202020204" pitchFamily="34" charset="0"/>
              <a:buChar char="•"/>
            </a:pPr>
            <a:r>
              <a:rPr lang="en-US" sz="3000" dirty="0"/>
              <a:t>Q&amp;A </a:t>
            </a:r>
          </a:p>
          <a:p>
            <a:pPr marL="285750" indent="-285750">
              <a:spcBef>
                <a:spcPts val="600"/>
              </a:spcBef>
              <a:buFont typeface="Arial" panose="020B0604020202020204" pitchFamily="34" charset="0"/>
              <a:buChar char="•"/>
            </a:pPr>
            <a:r>
              <a:rPr lang="en-US" sz="3000" dirty="0"/>
              <a:t>Next Steps and Resources</a:t>
            </a:r>
          </a:p>
          <a:p>
            <a:pPr marL="285750" indent="-285750">
              <a:spcBef>
                <a:spcPts val="600"/>
              </a:spcBef>
              <a:buFont typeface="Arial" panose="020B0604020202020204" pitchFamily="34" charset="0"/>
              <a:buChar char="•"/>
            </a:pPr>
            <a:r>
              <a:rPr lang="en-US" sz="3000" dirty="0"/>
              <a:t>Other IFA Resources</a:t>
            </a:r>
          </a:p>
          <a:p>
            <a:pPr marL="285750" indent="-285750">
              <a:buFont typeface="Arial" panose="020B0604020202020204" pitchFamily="34" charset="0"/>
              <a:buChar char="•"/>
            </a:pPr>
            <a:endParaRPr lang="en-US" sz="3000" dirty="0"/>
          </a:p>
        </p:txBody>
      </p:sp>
    </p:spTree>
  </p:cSld>
  <p:clrMapOvr>
    <a:masterClrMapping/>
  </p:clrMapOvr>
  <mc:AlternateContent xmlns:mc="http://schemas.openxmlformats.org/markup-compatibility/2006" xmlns:p14="http://schemas.microsoft.com/office/powerpoint/2010/main">
    <mc:Choice Requires="p14">
      <p:transition spd="slow">
        <p:push/>
      </p:transition>
    </mc:Choice>
    <mc:Fallback xmlns:a14="http://schemas.microsoft.com/office/drawing/2010/main" xmlns:m="http://schemas.openxmlformats.org/officeDocument/2006/math"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withEffect">
                                  <p:stCondLst>
                                    <p:cond delay="0"/>
                                  </p:stCondLst>
                                  <p:iterate>
                                    <p:tmAbs val="0"/>
                                  </p:iterate>
                                  <p:childTnLst>
                                    <p:set>
                                      <p:cBhvr>
                                        <p:cTn id="6" fill="hold"/>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1+#ppt_w/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advAuto="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pic>
        <p:nvPicPr>
          <p:cNvPr id="72" name="Google Shape;72;p17"/>
          <p:cNvPicPr preferRelativeResize="0"/>
          <p:nvPr/>
        </p:nvPicPr>
        <p:blipFill>
          <a:blip r:embed="rId3">
            <a:alphaModFix/>
          </a:blip>
          <a:stretch>
            <a:fillRect/>
          </a:stretch>
        </p:blipFill>
        <p:spPr>
          <a:xfrm>
            <a:off x="0" y="0"/>
            <a:ext cx="12191989" cy="68580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154773-ECD3-5136-CB89-277E6FBA1888}"/>
            </a:ext>
          </a:extLst>
        </p:cNvPr>
        <p:cNvGrpSpPr/>
        <p:nvPr/>
      </p:nvGrpSpPr>
      <p:grpSpPr>
        <a:xfrm>
          <a:off x="0" y="0"/>
          <a:ext cx="0" cy="0"/>
          <a:chOff x="0" y="0"/>
          <a:chExt cx="0" cy="0"/>
        </a:xfrm>
      </p:grpSpPr>
      <p:sp>
        <p:nvSpPr>
          <p:cNvPr id="6670" name="Editable vector graphic">
            <a:extLst>
              <a:ext uri="{FF2B5EF4-FFF2-40B4-BE49-F238E27FC236}">
                <a16:creationId xmlns:a16="http://schemas.microsoft.com/office/drawing/2014/main" id="{7BBF1B9A-B799-3950-60B2-FCA7055EE257}"/>
              </a:ext>
            </a:extLst>
          </p:cNvPr>
          <p:cNvSpPr txBox="1"/>
          <p:nvPr/>
        </p:nvSpPr>
        <p:spPr>
          <a:xfrm>
            <a:off x="933809" y="288021"/>
            <a:ext cx="9009906" cy="130183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5400" tIns="25400" rIns="25400" bIns="25400">
            <a:spAutoFit/>
          </a:bodyPr>
          <a:lstStyle>
            <a:lvl1pPr algn="ctr">
              <a:lnSpc>
                <a:spcPct val="90000"/>
              </a:lnSpc>
              <a:defRPr sz="9000" spc="0">
                <a:latin typeface="+mn-lt"/>
                <a:ea typeface="+mn-ea"/>
                <a:cs typeface="+mn-cs"/>
                <a:sym typeface="Montserrat Bold"/>
              </a:defRPr>
            </a:lvl1pPr>
          </a:lstStyle>
          <a:p>
            <a:pPr algn="l"/>
            <a:r>
              <a:rPr lang="en-US" sz="4500" b="1" dirty="0"/>
              <a:t>OVERVIEW</a:t>
            </a:r>
            <a:br>
              <a:rPr lang="en-US" sz="4500" b="1" dirty="0"/>
            </a:br>
            <a:r>
              <a:rPr lang="en-US" sz="4500" dirty="0"/>
              <a:t>Climate Pollution Reduction Grant</a:t>
            </a:r>
            <a:endParaRPr sz="4500" dirty="0"/>
          </a:p>
        </p:txBody>
      </p:sp>
      <p:grpSp>
        <p:nvGrpSpPr>
          <p:cNvPr id="2" name="Group">
            <a:extLst>
              <a:ext uri="{FF2B5EF4-FFF2-40B4-BE49-F238E27FC236}">
                <a16:creationId xmlns:a16="http://schemas.microsoft.com/office/drawing/2014/main" id="{711B0117-6C1A-3F77-ABB6-B655ACEFF462}"/>
              </a:ext>
            </a:extLst>
          </p:cNvPr>
          <p:cNvGrpSpPr/>
          <p:nvPr/>
        </p:nvGrpSpPr>
        <p:grpSpPr>
          <a:xfrm>
            <a:off x="0" y="-1"/>
            <a:ext cx="635599" cy="6858001"/>
            <a:chOff x="0" y="-1"/>
            <a:chExt cx="1271197" cy="13716001"/>
          </a:xfrm>
          <a:solidFill>
            <a:srgbClr val="509753"/>
          </a:solidFill>
        </p:grpSpPr>
        <p:sp>
          <p:nvSpPr>
            <p:cNvPr id="3" name="Rectangle">
              <a:extLst>
                <a:ext uri="{FF2B5EF4-FFF2-40B4-BE49-F238E27FC236}">
                  <a16:creationId xmlns:a16="http://schemas.microsoft.com/office/drawing/2014/main" id="{E21D51BE-3CB7-2ED4-7F5A-CBBAC63CDD02}"/>
                </a:ext>
              </a:extLst>
            </p:cNvPr>
            <p:cNvSpPr/>
            <p:nvPr/>
          </p:nvSpPr>
          <p:spPr>
            <a:xfrm>
              <a:off x="0" y="-1"/>
              <a:ext cx="1271197" cy="13716001"/>
            </a:xfrm>
            <a:prstGeom prst="rect">
              <a:avLst/>
            </a:prstGeom>
            <a:grpFill/>
            <a:ln w="12700" cap="flat">
              <a:noFill/>
              <a:miter lim="400000"/>
            </a:ln>
            <a:effectLst/>
          </p:spPr>
          <p:txBody>
            <a:bodyPr wrap="square" lIns="19050" tIns="19050" rIns="19050" bIns="19050"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sz="1600"/>
            </a:p>
          </p:txBody>
        </p:sp>
        <p:sp>
          <p:nvSpPr>
            <p:cNvPr id="4" name="Insert slide title here">
              <a:extLst>
                <a:ext uri="{FF2B5EF4-FFF2-40B4-BE49-F238E27FC236}">
                  <a16:creationId xmlns:a16="http://schemas.microsoft.com/office/drawing/2014/main" id="{AEB2BBA3-A850-28DF-6583-D60B439FFF57}"/>
                </a:ext>
              </a:extLst>
            </p:cNvPr>
            <p:cNvSpPr txBox="1"/>
            <p:nvPr/>
          </p:nvSpPr>
          <p:spPr>
            <a:xfrm rot="16200000">
              <a:off x="-5582334" y="6529705"/>
              <a:ext cx="12435865" cy="656589"/>
            </a:xfrm>
            <a:prstGeom prst="rect">
              <a:avLst/>
            </a:prstGeom>
            <a:grp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numCol="1" anchor="t">
              <a:spAutoFit/>
            </a:bodyPr>
            <a:lstStyle>
              <a:lvl1pPr algn="ctr">
                <a:defRPr b="1">
                  <a:solidFill>
                    <a:srgbClr val="FFFFFF"/>
                  </a:solidFill>
                </a:defRPr>
              </a:lvl1pPr>
            </a:lstStyle>
            <a:p>
              <a:r>
                <a:rPr lang="en-US" dirty="0"/>
                <a:t> </a:t>
              </a:r>
              <a:endParaRPr dirty="0"/>
            </a:p>
          </p:txBody>
        </p:sp>
      </p:grpSp>
      <p:sp>
        <p:nvSpPr>
          <p:cNvPr id="6" name="TextBox 5">
            <a:extLst>
              <a:ext uri="{FF2B5EF4-FFF2-40B4-BE49-F238E27FC236}">
                <a16:creationId xmlns:a16="http://schemas.microsoft.com/office/drawing/2014/main" id="{8EE27B36-CEA5-AA9E-EA7F-743B5A271D0E}"/>
              </a:ext>
            </a:extLst>
          </p:cNvPr>
          <p:cNvSpPr txBox="1"/>
          <p:nvPr/>
        </p:nvSpPr>
        <p:spPr>
          <a:xfrm>
            <a:off x="1014413" y="2036734"/>
            <a:ext cx="10951368" cy="4501232"/>
          </a:xfrm>
          <a:prstGeom prst="rect">
            <a:avLst/>
          </a:prstGeom>
          <a:noFill/>
        </p:spPr>
        <p:txBody>
          <a:bodyPr wrap="square" rtlCol="0">
            <a:spAutoFit/>
          </a:bodyPr>
          <a:lstStyle/>
          <a:p>
            <a:pPr algn="just" defTabSz="685800">
              <a:spcAft>
                <a:spcPts val="900"/>
              </a:spcAft>
              <a:buClrTx/>
              <a:defRPr/>
            </a:pPr>
            <a:r>
              <a:rPr lang="en-US" sz="2400" dirty="0"/>
              <a:t>In October 2024, U.S. Environmental Protection Agency (US EPA) awarded the state of Illinois, through the Illinois Environmental Protection Agency (IL EPA), $430,000,000 under the Climate Pollution Reduction Grant (CPRG) to implement several initiatives and programs across 5 key sectors. These sectors include buildings, transportation, agriculture, power, and industry. </a:t>
            </a:r>
          </a:p>
          <a:p>
            <a:pPr algn="just" defTabSz="685800">
              <a:spcAft>
                <a:spcPts val="900"/>
              </a:spcAft>
              <a:buClrTx/>
              <a:defRPr/>
            </a:pPr>
            <a:endParaRPr lang="en-US" sz="2400" dirty="0"/>
          </a:p>
          <a:p>
            <a:pPr algn="just" defTabSz="685800">
              <a:spcAft>
                <a:spcPts val="900"/>
              </a:spcAft>
              <a:buClrTx/>
              <a:defRPr/>
            </a:pPr>
            <a:r>
              <a:rPr lang="en-US" sz="2400" dirty="0"/>
              <a:t>The Illinois Climate Bank received a subaward of $137,000,000 to implement several initiatives and programs under the CPRG award that aligns with Illinois state policy and CEJA.</a:t>
            </a:r>
          </a:p>
          <a:p>
            <a:pPr marL="257175" indent="-257175" defTabSz="685800">
              <a:buClrTx/>
              <a:buFont typeface="Arial" panose="020B0604020202020204" pitchFamily="34" charset="0"/>
              <a:buChar char="•"/>
              <a:defRPr/>
            </a:pPr>
            <a:endParaRPr lang="en-US" sz="2400" dirty="0">
              <a:solidFill>
                <a:srgbClr val="575757"/>
              </a:solidFill>
            </a:endParaRPr>
          </a:p>
          <a:p>
            <a:pPr marL="257175" indent="-257175" defTabSz="685800">
              <a:buClrTx/>
              <a:buFont typeface="Arial" panose="020B0604020202020204" pitchFamily="34" charset="0"/>
              <a:buChar char="•"/>
              <a:defRPr/>
            </a:pPr>
            <a:endParaRPr lang="en-US" sz="2400" dirty="0">
              <a:solidFill>
                <a:srgbClr val="575757"/>
              </a:solidFill>
            </a:endParaRPr>
          </a:p>
        </p:txBody>
      </p:sp>
    </p:spTree>
    <p:extLst>
      <p:ext uri="{BB962C8B-B14F-4D97-AF65-F5344CB8AC3E}">
        <p14:creationId xmlns:p14="http://schemas.microsoft.com/office/powerpoint/2010/main" val="3173635572"/>
      </p:ext>
    </p:extLst>
  </p:cSld>
  <p:clrMapOvr>
    <a:masterClrMapping/>
  </p:clrMapOvr>
  <p:transition spd="slow">
    <p:push/>
  </p:transition>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withEffect">
                                  <p:stCondLst>
                                    <p:cond delay="0"/>
                                  </p:stCondLst>
                                  <p:iterate>
                                    <p:tmAbs val="0"/>
                                  </p:iterate>
                                  <p:childTnLst>
                                    <p:set>
                                      <p:cBhvr>
                                        <p:cTn id="6" fill="hold"/>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1+#ppt_w/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advAuto="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D6EF36-AC78-A62C-11D7-5CE1D2D04BBE}"/>
            </a:ext>
          </a:extLst>
        </p:cNvPr>
        <p:cNvGrpSpPr/>
        <p:nvPr/>
      </p:nvGrpSpPr>
      <p:grpSpPr>
        <a:xfrm>
          <a:off x="0" y="0"/>
          <a:ext cx="0" cy="0"/>
          <a:chOff x="0" y="0"/>
          <a:chExt cx="0" cy="0"/>
        </a:xfrm>
      </p:grpSpPr>
      <p:sp>
        <p:nvSpPr>
          <p:cNvPr id="6670" name="Editable vector graphic">
            <a:extLst>
              <a:ext uri="{FF2B5EF4-FFF2-40B4-BE49-F238E27FC236}">
                <a16:creationId xmlns:a16="http://schemas.microsoft.com/office/drawing/2014/main" id="{A161E365-046F-2C3D-BF50-BBDCA5954DE6}"/>
              </a:ext>
            </a:extLst>
          </p:cNvPr>
          <p:cNvSpPr txBox="1"/>
          <p:nvPr/>
        </p:nvSpPr>
        <p:spPr>
          <a:xfrm>
            <a:off x="933809" y="288021"/>
            <a:ext cx="9009906" cy="130183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5400" tIns="25400" rIns="25400" bIns="25400">
            <a:spAutoFit/>
          </a:bodyPr>
          <a:lstStyle>
            <a:lvl1pPr algn="ctr">
              <a:lnSpc>
                <a:spcPct val="90000"/>
              </a:lnSpc>
              <a:defRPr sz="9000" spc="0">
                <a:latin typeface="+mn-lt"/>
                <a:ea typeface="+mn-ea"/>
                <a:cs typeface="+mn-cs"/>
                <a:sym typeface="Montserrat Bold"/>
              </a:defRPr>
            </a:lvl1pPr>
          </a:lstStyle>
          <a:p>
            <a:pPr algn="l"/>
            <a:r>
              <a:rPr lang="en-US" sz="4500" b="1" dirty="0"/>
              <a:t>OVERVIEW</a:t>
            </a:r>
            <a:br>
              <a:rPr lang="en-US" sz="4500" b="1" dirty="0"/>
            </a:br>
            <a:r>
              <a:rPr lang="en-US" sz="4500" dirty="0"/>
              <a:t>Community Geothermal</a:t>
            </a:r>
            <a:endParaRPr sz="4500" dirty="0"/>
          </a:p>
        </p:txBody>
      </p:sp>
      <p:grpSp>
        <p:nvGrpSpPr>
          <p:cNvPr id="2" name="Group">
            <a:extLst>
              <a:ext uri="{FF2B5EF4-FFF2-40B4-BE49-F238E27FC236}">
                <a16:creationId xmlns:a16="http://schemas.microsoft.com/office/drawing/2014/main" id="{822B34F5-E77D-3F9F-AF65-CD3560AD801E}"/>
              </a:ext>
            </a:extLst>
          </p:cNvPr>
          <p:cNvGrpSpPr/>
          <p:nvPr/>
        </p:nvGrpSpPr>
        <p:grpSpPr>
          <a:xfrm>
            <a:off x="0" y="-1"/>
            <a:ext cx="635599" cy="6858001"/>
            <a:chOff x="0" y="-1"/>
            <a:chExt cx="1271197" cy="13716001"/>
          </a:xfrm>
          <a:solidFill>
            <a:srgbClr val="509753"/>
          </a:solidFill>
        </p:grpSpPr>
        <p:sp>
          <p:nvSpPr>
            <p:cNvPr id="3" name="Rectangle">
              <a:extLst>
                <a:ext uri="{FF2B5EF4-FFF2-40B4-BE49-F238E27FC236}">
                  <a16:creationId xmlns:a16="http://schemas.microsoft.com/office/drawing/2014/main" id="{23517A20-73E2-54EA-736B-C3681BDA5066}"/>
                </a:ext>
              </a:extLst>
            </p:cNvPr>
            <p:cNvSpPr/>
            <p:nvPr/>
          </p:nvSpPr>
          <p:spPr>
            <a:xfrm>
              <a:off x="0" y="-1"/>
              <a:ext cx="1271197" cy="13716001"/>
            </a:xfrm>
            <a:prstGeom prst="rect">
              <a:avLst/>
            </a:prstGeom>
            <a:grpFill/>
            <a:ln w="12700" cap="flat">
              <a:noFill/>
              <a:miter lim="400000"/>
            </a:ln>
            <a:effectLst/>
          </p:spPr>
          <p:txBody>
            <a:bodyPr wrap="square" lIns="19050" tIns="19050" rIns="19050" bIns="19050"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sz="1600"/>
            </a:p>
          </p:txBody>
        </p:sp>
        <p:sp>
          <p:nvSpPr>
            <p:cNvPr id="4" name="Insert slide title here">
              <a:extLst>
                <a:ext uri="{FF2B5EF4-FFF2-40B4-BE49-F238E27FC236}">
                  <a16:creationId xmlns:a16="http://schemas.microsoft.com/office/drawing/2014/main" id="{B29272EA-15E0-9C25-87CC-15E5B5D06041}"/>
                </a:ext>
              </a:extLst>
            </p:cNvPr>
            <p:cNvSpPr txBox="1"/>
            <p:nvPr/>
          </p:nvSpPr>
          <p:spPr>
            <a:xfrm rot="16200000">
              <a:off x="-5582334" y="6529705"/>
              <a:ext cx="12435865" cy="656589"/>
            </a:xfrm>
            <a:prstGeom prst="rect">
              <a:avLst/>
            </a:prstGeom>
            <a:grp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5400" tIns="25400" rIns="25400" bIns="25400" numCol="1" anchor="t">
              <a:spAutoFit/>
            </a:bodyPr>
            <a:lstStyle>
              <a:lvl1pPr algn="ctr">
                <a:defRPr b="1">
                  <a:solidFill>
                    <a:srgbClr val="FFFFFF"/>
                  </a:solidFill>
                </a:defRPr>
              </a:lvl1pPr>
            </a:lstStyle>
            <a:p>
              <a:r>
                <a:rPr lang="en-US" dirty="0"/>
                <a:t> </a:t>
              </a:r>
              <a:endParaRPr dirty="0"/>
            </a:p>
          </p:txBody>
        </p:sp>
      </p:grpSp>
      <p:sp>
        <p:nvSpPr>
          <p:cNvPr id="6" name="TextBox 5">
            <a:extLst>
              <a:ext uri="{FF2B5EF4-FFF2-40B4-BE49-F238E27FC236}">
                <a16:creationId xmlns:a16="http://schemas.microsoft.com/office/drawing/2014/main" id="{E2A81BDA-043B-B566-5AAC-39D7C51CBEB5}"/>
              </a:ext>
            </a:extLst>
          </p:cNvPr>
          <p:cNvSpPr txBox="1"/>
          <p:nvPr/>
        </p:nvSpPr>
        <p:spPr>
          <a:xfrm>
            <a:off x="1014413" y="1890865"/>
            <a:ext cx="10951368" cy="4385816"/>
          </a:xfrm>
          <a:prstGeom prst="rect">
            <a:avLst/>
          </a:prstGeom>
          <a:noFill/>
        </p:spPr>
        <p:txBody>
          <a:bodyPr wrap="square" rtlCol="0">
            <a:spAutoFit/>
          </a:bodyPr>
          <a:lstStyle/>
          <a:p>
            <a:pPr algn="just" defTabSz="685800">
              <a:spcAft>
                <a:spcPts val="900"/>
              </a:spcAft>
              <a:buClrTx/>
              <a:defRPr/>
            </a:pPr>
            <a:r>
              <a:rPr lang="en-US" sz="2400" dirty="0"/>
              <a:t>Geothermal heat pump applications rely on the stable, moderate temperature conditions that are found within the subsurface layers of the earth’s crust. Once below the frost line, the temperature within the earth maintains an average temperature around 55-65°F. In geothermal heat pump applications, the thermal energy within the ground is transferred to a heat pump by a series of looped piping filled with a fluid energy exchange medium, most often water or a water-based solution. The heat pump converts this energy to provide heating or cooling in a building.</a:t>
            </a:r>
          </a:p>
          <a:p>
            <a:pPr algn="just" defTabSz="685800">
              <a:spcAft>
                <a:spcPts val="900"/>
              </a:spcAft>
              <a:buClrTx/>
              <a:defRPr/>
            </a:pPr>
            <a:endParaRPr lang="en-US" sz="2400" dirty="0"/>
          </a:p>
          <a:p>
            <a:pPr algn="just" defTabSz="685800">
              <a:spcAft>
                <a:spcPts val="900"/>
              </a:spcAft>
              <a:buClrTx/>
              <a:defRPr/>
            </a:pPr>
            <a:r>
              <a:rPr lang="en-US" sz="2400" b="1" dirty="0"/>
              <a:t>Community Geothermal deploys this technology at scale, through connection from multiple buildings to a shared geothermal ground loop.</a:t>
            </a:r>
          </a:p>
        </p:txBody>
      </p:sp>
    </p:spTree>
    <p:extLst>
      <p:ext uri="{BB962C8B-B14F-4D97-AF65-F5344CB8AC3E}">
        <p14:creationId xmlns:p14="http://schemas.microsoft.com/office/powerpoint/2010/main" val="1364361363"/>
      </p:ext>
    </p:extLst>
  </p:cSld>
  <p:clrMapOvr>
    <a:masterClrMapping/>
  </p:clrMapOvr>
  <p:transition spd="slow">
    <p:push/>
  </p:transition>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withEffect">
                                  <p:stCondLst>
                                    <p:cond delay="0"/>
                                  </p:stCondLst>
                                  <p:iterate>
                                    <p:tmAbs val="0"/>
                                  </p:iterate>
                                  <p:childTnLst>
                                    <p:set>
                                      <p:cBhvr>
                                        <p:cTn id="6" fill="hold"/>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1+#ppt_w/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advAuto="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1B030C-9F25-300B-6C74-6BCACDAF5E04}"/>
            </a:ext>
          </a:extLst>
        </p:cNvPr>
        <p:cNvGrpSpPr/>
        <p:nvPr/>
      </p:nvGrpSpPr>
      <p:grpSpPr>
        <a:xfrm>
          <a:off x="0" y="0"/>
          <a:ext cx="0" cy="0"/>
          <a:chOff x="0" y="0"/>
          <a:chExt cx="0" cy="0"/>
        </a:xfrm>
      </p:grpSpPr>
      <p:pic>
        <p:nvPicPr>
          <p:cNvPr id="7" name="Picture 6" descr="A diagram of a heating system&#10;&#10;AI-generated content may be incorrect.">
            <a:extLst>
              <a:ext uri="{FF2B5EF4-FFF2-40B4-BE49-F238E27FC236}">
                <a16:creationId xmlns:a16="http://schemas.microsoft.com/office/drawing/2014/main" id="{A75C60B0-AA22-CD28-9BB2-C25563C4F98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3809" y="1279992"/>
            <a:ext cx="10513219" cy="5505812"/>
          </a:xfrm>
          <a:prstGeom prst="rect">
            <a:avLst/>
          </a:prstGeom>
        </p:spPr>
      </p:pic>
      <p:sp>
        <p:nvSpPr>
          <p:cNvPr id="6670" name="Editable vector graphic">
            <a:extLst>
              <a:ext uri="{FF2B5EF4-FFF2-40B4-BE49-F238E27FC236}">
                <a16:creationId xmlns:a16="http://schemas.microsoft.com/office/drawing/2014/main" id="{B5891306-1B7B-A8F1-45FC-859B45CDB948}"/>
              </a:ext>
            </a:extLst>
          </p:cNvPr>
          <p:cNvSpPr txBox="1"/>
          <p:nvPr/>
        </p:nvSpPr>
        <p:spPr>
          <a:xfrm>
            <a:off x="933809" y="288021"/>
            <a:ext cx="9009906" cy="130183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5400" tIns="25400" rIns="25400" bIns="25400">
            <a:spAutoFit/>
          </a:bodyPr>
          <a:lstStyle>
            <a:lvl1pPr algn="ctr">
              <a:lnSpc>
                <a:spcPct val="90000"/>
              </a:lnSpc>
              <a:defRPr sz="9000" spc="0">
                <a:latin typeface="+mn-lt"/>
                <a:ea typeface="+mn-ea"/>
                <a:cs typeface="+mn-cs"/>
                <a:sym typeface="Montserrat Bold"/>
              </a:defRPr>
            </a:lvl1pPr>
          </a:lstStyle>
          <a:p>
            <a:pPr algn="l"/>
            <a:r>
              <a:rPr lang="en-US" sz="4500" b="1" dirty="0"/>
              <a:t>OVERVIEW</a:t>
            </a:r>
            <a:br>
              <a:rPr lang="en-US" sz="4500" b="1" dirty="0"/>
            </a:br>
            <a:r>
              <a:rPr lang="en-US" sz="4500" dirty="0"/>
              <a:t>Community Geothermal</a:t>
            </a:r>
            <a:endParaRPr sz="4500" dirty="0"/>
          </a:p>
        </p:txBody>
      </p:sp>
      <p:grpSp>
        <p:nvGrpSpPr>
          <p:cNvPr id="2" name="Group">
            <a:extLst>
              <a:ext uri="{FF2B5EF4-FFF2-40B4-BE49-F238E27FC236}">
                <a16:creationId xmlns:a16="http://schemas.microsoft.com/office/drawing/2014/main" id="{BD4B7381-08C3-5DBF-B719-2C44259671F1}"/>
              </a:ext>
            </a:extLst>
          </p:cNvPr>
          <p:cNvGrpSpPr/>
          <p:nvPr/>
        </p:nvGrpSpPr>
        <p:grpSpPr>
          <a:xfrm>
            <a:off x="0" y="-1"/>
            <a:ext cx="635599" cy="6858001"/>
            <a:chOff x="0" y="-1"/>
            <a:chExt cx="1271197" cy="13716001"/>
          </a:xfrm>
          <a:solidFill>
            <a:srgbClr val="509753"/>
          </a:solidFill>
        </p:grpSpPr>
        <p:sp>
          <p:nvSpPr>
            <p:cNvPr id="3" name="Rectangle">
              <a:extLst>
                <a:ext uri="{FF2B5EF4-FFF2-40B4-BE49-F238E27FC236}">
                  <a16:creationId xmlns:a16="http://schemas.microsoft.com/office/drawing/2014/main" id="{83619D0C-A9B5-B31D-F6F6-95ACC33574B8}"/>
                </a:ext>
              </a:extLst>
            </p:cNvPr>
            <p:cNvSpPr/>
            <p:nvPr/>
          </p:nvSpPr>
          <p:spPr>
            <a:xfrm>
              <a:off x="0" y="-1"/>
              <a:ext cx="1271197" cy="13716001"/>
            </a:xfrm>
            <a:prstGeom prst="rect">
              <a:avLst/>
            </a:prstGeom>
            <a:grpFill/>
            <a:ln w="12700" cap="flat">
              <a:noFill/>
              <a:miter lim="400000"/>
            </a:ln>
            <a:effectLst/>
          </p:spPr>
          <p:txBody>
            <a:bodyPr wrap="square" lIns="19050" tIns="19050" rIns="19050" bIns="19050"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sz="1600"/>
            </a:p>
          </p:txBody>
        </p:sp>
        <p:sp>
          <p:nvSpPr>
            <p:cNvPr id="4" name="Insert slide title here">
              <a:extLst>
                <a:ext uri="{FF2B5EF4-FFF2-40B4-BE49-F238E27FC236}">
                  <a16:creationId xmlns:a16="http://schemas.microsoft.com/office/drawing/2014/main" id="{24684157-3F2F-EF81-EEFE-B458B52B73E7}"/>
                </a:ext>
              </a:extLst>
            </p:cNvPr>
            <p:cNvSpPr txBox="1"/>
            <p:nvPr/>
          </p:nvSpPr>
          <p:spPr>
            <a:xfrm rot="16200000">
              <a:off x="-5582334" y="6529705"/>
              <a:ext cx="12435865" cy="656589"/>
            </a:xfrm>
            <a:prstGeom prst="rect">
              <a:avLst/>
            </a:prstGeom>
            <a:grp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numCol="1" anchor="t">
              <a:spAutoFit/>
            </a:bodyPr>
            <a:lstStyle>
              <a:lvl1pPr algn="ctr">
                <a:defRPr b="1">
                  <a:solidFill>
                    <a:srgbClr val="FFFFFF"/>
                  </a:solidFill>
                </a:defRPr>
              </a:lvl1pPr>
            </a:lstStyle>
            <a:p>
              <a:r>
                <a:rPr lang="en-US" dirty="0"/>
                <a:t> </a:t>
              </a:r>
              <a:endParaRPr dirty="0"/>
            </a:p>
          </p:txBody>
        </p:sp>
      </p:grpSp>
    </p:spTree>
    <p:extLst>
      <p:ext uri="{BB962C8B-B14F-4D97-AF65-F5344CB8AC3E}">
        <p14:creationId xmlns:p14="http://schemas.microsoft.com/office/powerpoint/2010/main" val="1934041067"/>
      </p:ext>
    </p:extLst>
  </p:cSld>
  <p:clrMapOvr>
    <a:masterClrMapping/>
  </p:clrMapOvr>
  <p:transition spd="slow">
    <p:push/>
  </p:transition>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withEffect">
                                  <p:stCondLst>
                                    <p:cond delay="0"/>
                                  </p:stCondLst>
                                  <p:iterate>
                                    <p:tmAbs val="0"/>
                                  </p:iterate>
                                  <p:childTnLst>
                                    <p:set>
                                      <p:cBhvr>
                                        <p:cTn id="6" fill="hold"/>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1+#ppt_w/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advAuto="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7C4D0C-A2A5-0FE3-BC80-6D062B4363D5}"/>
            </a:ext>
          </a:extLst>
        </p:cNvPr>
        <p:cNvGrpSpPr/>
        <p:nvPr/>
      </p:nvGrpSpPr>
      <p:grpSpPr>
        <a:xfrm>
          <a:off x="0" y="0"/>
          <a:ext cx="0" cy="0"/>
          <a:chOff x="0" y="0"/>
          <a:chExt cx="0" cy="0"/>
        </a:xfrm>
      </p:grpSpPr>
      <p:pic>
        <p:nvPicPr>
          <p:cNvPr id="5" name="Picture 4" descr="A diagram of a heating system&#10;&#10;AI-generated content may be incorrect.">
            <a:extLst>
              <a:ext uri="{FF2B5EF4-FFF2-40B4-BE49-F238E27FC236}">
                <a16:creationId xmlns:a16="http://schemas.microsoft.com/office/drawing/2014/main" id="{AF0A54A1-57AE-0A94-6D56-B4B540804619}"/>
              </a:ext>
            </a:extLst>
          </p:cNvPr>
          <p:cNvPicPr>
            <a:picLocks noChangeAspect="1"/>
          </p:cNvPicPr>
          <p:nvPr/>
        </p:nvPicPr>
        <p:blipFill>
          <a:blip r:embed="rId2">
            <a:extLst>
              <a:ext uri="{28A0092B-C50C-407E-A947-70E740481C1C}">
                <a14:useLocalDpi xmlns:a14="http://schemas.microsoft.com/office/drawing/2010/main" val="0"/>
              </a:ext>
            </a:extLst>
          </a:blip>
          <a:srcRect l="2149" r="74318"/>
          <a:stretch>
            <a:fillRect/>
          </a:stretch>
        </p:blipFill>
        <p:spPr>
          <a:xfrm>
            <a:off x="0" y="75030"/>
            <a:ext cx="3047999" cy="6782969"/>
          </a:xfrm>
          <a:prstGeom prst="rect">
            <a:avLst/>
          </a:prstGeom>
        </p:spPr>
      </p:pic>
      <p:sp>
        <p:nvSpPr>
          <p:cNvPr id="2095" name="Rectangle">
            <a:extLst>
              <a:ext uri="{FF2B5EF4-FFF2-40B4-BE49-F238E27FC236}">
                <a16:creationId xmlns:a16="http://schemas.microsoft.com/office/drawing/2014/main" id="{6C9B8CC4-9FAE-8017-692D-D6FD7050E141}"/>
              </a:ext>
            </a:extLst>
          </p:cNvPr>
          <p:cNvSpPr/>
          <p:nvPr/>
        </p:nvSpPr>
        <p:spPr>
          <a:xfrm>
            <a:off x="3048000" y="-1"/>
            <a:ext cx="3048001" cy="6858001"/>
          </a:xfrm>
          <a:prstGeom prst="rect">
            <a:avLst/>
          </a:prstGeom>
          <a:solidFill>
            <a:srgbClr val="509753"/>
          </a:solidFill>
          <a:ln w="12700">
            <a:miter lim="400000"/>
          </a:ln>
        </p:spPr>
        <p:txBody>
          <a:bodyPr lIns="19050" tIns="19050" rIns="19050" bIns="19050" anchor="ct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sz="1600"/>
          </a:p>
        </p:txBody>
      </p:sp>
      <p:grpSp>
        <p:nvGrpSpPr>
          <p:cNvPr id="2100" name="Group">
            <a:extLst>
              <a:ext uri="{FF2B5EF4-FFF2-40B4-BE49-F238E27FC236}">
                <a16:creationId xmlns:a16="http://schemas.microsoft.com/office/drawing/2014/main" id="{135217F8-106B-B7F4-4B51-EA400211C0E2}"/>
              </a:ext>
            </a:extLst>
          </p:cNvPr>
          <p:cNvGrpSpPr/>
          <p:nvPr/>
        </p:nvGrpSpPr>
        <p:grpSpPr>
          <a:xfrm>
            <a:off x="2671424" y="2809630"/>
            <a:ext cx="2887054" cy="1525995"/>
            <a:chOff x="0" y="-124490"/>
            <a:chExt cx="5774107" cy="3051987"/>
          </a:xfrm>
        </p:grpSpPr>
        <p:sp>
          <p:nvSpPr>
            <p:cNvPr id="2097" name="title here">
              <a:extLst>
                <a:ext uri="{FF2B5EF4-FFF2-40B4-BE49-F238E27FC236}">
                  <a16:creationId xmlns:a16="http://schemas.microsoft.com/office/drawing/2014/main" id="{81FEF0B0-5705-974E-E44F-5CC28F34CFCA}"/>
                </a:ext>
              </a:extLst>
            </p:cNvPr>
            <p:cNvSpPr txBox="1"/>
            <p:nvPr/>
          </p:nvSpPr>
          <p:spPr>
            <a:xfrm>
              <a:off x="1828196" y="-124490"/>
              <a:ext cx="3945911" cy="184140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numCol="1" anchor="t">
              <a:spAutoFit/>
            </a:bodyPr>
            <a:lstStyle>
              <a:lvl1pPr>
                <a:lnSpc>
                  <a:spcPct val="120000"/>
                </a:lnSpc>
                <a:defRPr sz="2500" cap="all" spc="125">
                  <a:solidFill>
                    <a:srgbClr val="FFFFFF"/>
                  </a:solidFill>
                  <a:latin typeface="+mn-lt"/>
                  <a:ea typeface="+mn-ea"/>
                  <a:cs typeface="+mn-cs"/>
                  <a:sym typeface="Montserrat Bold"/>
                </a:defRPr>
              </a:lvl1pPr>
            </a:lstStyle>
            <a:p>
              <a:r>
                <a:rPr lang="en-US" sz="1600" dirty="0"/>
                <a:t>Early-State Planning and Construction</a:t>
              </a:r>
              <a:endParaRPr sz="1600" dirty="0"/>
            </a:p>
          </p:txBody>
        </p:sp>
        <p:sp>
          <p:nvSpPr>
            <p:cNvPr id="2098" name="Lorem ipsum dolor sit elit, consect loreretur Lorem ipsum dolor sit elit, consect">
              <a:extLst>
                <a:ext uri="{FF2B5EF4-FFF2-40B4-BE49-F238E27FC236}">
                  <a16:creationId xmlns:a16="http://schemas.microsoft.com/office/drawing/2014/main" id="{BBCA5903-5E00-1734-54E9-3946DD4B23DA}"/>
                </a:ext>
              </a:extLst>
            </p:cNvPr>
            <p:cNvSpPr txBox="1"/>
            <p:nvPr/>
          </p:nvSpPr>
          <p:spPr>
            <a:xfrm>
              <a:off x="1828196" y="1716910"/>
              <a:ext cx="3945911" cy="121058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numCol="1" anchor="t">
              <a:spAutoFit/>
            </a:bodyPr>
            <a:lstStyle>
              <a:lvl1pPr>
                <a:defRPr>
                  <a:solidFill>
                    <a:srgbClr val="FFFFFF"/>
                  </a:solidFill>
                </a:defRPr>
              </a:lvl1pPr>
            </a:lstStyle>
            <a:p>
              <a:r>
                <a:rPr lang="en-US" sz="1200" dirty="0"/>
                <a:t>Two-part process to support early-stage and ready projects</a:t>
              </a:r>
              <a:endParaRPr sz="1200" dirty="0"/>
            </a:p>
          </p:txBody>
        </p:sp>
        <p:sp>
          <p:nvSpPr>
            <p:cNvPr id="2099" name="Shape">
              <a:extLst>
                <a:ext uri="{FF2B5EF4-FFF2-40B4-BE49-F238E27FC236}">
                  <a16:creationId xmlns:a16="http://schemas.microsoft.com/office/drawing/2014/main" id="{A48381B5-C246-1F14-AB90-5A7B37FC51E2}"/>
                </a:ext>
              </a:extLst>
            </p:cNvPr>
            <p:cNvSpPr/>
            <p:nvPr/>
          </p:nvSpPr>
          <p:spPr>
            <a:xfrm>
              <a:off x="0" y="0"/>
              <a:ext cx="1176107" cy="1270001"/>
            </a:xfrm>
            <a:custGeom>
              <a:avLst/>
              <a:gdLst/>
              <a:ahLst/>
              <a:cxnLst>
                <a:cxn ang="0">
                  <a:pos x="wd2" y="hd2"/>
                </a:cxn>
                <a:cxn ang="5400000">
                  <a:pos x="wd2" y="hd2"/>
                </a:cxn>
                <a:cxn ang="10800000">
                  <a:pos x="wd2" y="hd2"/>
                </a:cxn>
                <a:cxn ang="16200000">
                  <a:pos x="wd2" y="hd2"/>
                </a:cxn>
              </a:cxnLst>
              <a:rect l="0" t="0" r="r" b="b"/>
              <a:pathLst>
                <a:path w="21543" h="21546" extrusionOk="0">
                  <a:moveTo>
                    <a:pt x="9913" y="0"/>
                  </a:moveTo>
                  <a:cubicBezTo>
                    <a:pt x="9651" y="-2"/>
                    <a:pt x="9395" y="44"/>
                    <a:pt x="9153" y="148"/>
                  </a:cubicBezTo>
                  <a:cubicBezTo>
                    <a:pt x="8961" y="231"/>
                    <a:pt x="8789" y="346"/>
                    <a:pt x="8639" y="485"/>
                  </a:cubicBezTo>
                  <a:cubicBezTo>
                    <a:pt x="8491" y="624"/>
                    <a:pt x="8365" y="794"/>
                    <a:pt x="8276" y="971"/>
                  </a:cubicBezTo>
                  <a:cubicBezTo>
                    <a:pt x="8050" y="1420"/>
                    <a:pt x="8050" y="1930"/>
                    <a:pt x="8276" y="2378"/>
                  </a:cubicBezTo>
                  <a:cubicBezTo>
                    <a:pt x="8348" y="2517"/>
                    <a:pt x="8469" y="2666"/>
                    <a:pt x="8640" y="2844"/>
                  </a:cubicBezTo>
                  <a:cubicBezTo>
                    <a:pt x="8812" y="3023"/>
                    <a:pt x="9035" y="3231"/>
                    <a:pt x="9314" y="3488"/>
                  </a:cubicBezTo>
                  <a:lnTo>
                    <a:pt x="15360" y="9098"/>
                  </a:lnTo>
                  <a:lnTo>
                    <a:pt x="2761" y="9098"/>
                  </a:lnTo>
                  <a:cubicBezTo>
                    <a:pt x="2367" y="9098"/>
                    <a:pt x="2053" y="9098"/>
                    <a:pt x="1797" y="9110"/>
                  </a:cubicBezTo>
                  <a:cubicBezTo>
                    <a:pt x="1542" y="9122"/>
                    <a:pt x="1345" y="9147"/>
                    <a:pt x="1188" y="9197"/>
                  </a:cubicBezTo>
                  <a:cubicBezTo>
                    <a:pt x="685" y="9365"/>
                    <a:pt x="289" y="9732"/>
                    <a:pt x="107" y="10198"/>
                  </a:cubicBezTo>
                  <a:cubicBezTo>
                    <a:pt x="35" y="10383"/>
                    <a:pt x="0" y="10577"/>
                    <a:pt x="0" y="10773"/>
                  </a:cubicBezTo>
                  <a:cubicBezTo>
                    <a:pt x="0" y="10969"/>
                    <a:pt x="35" y="11164"/>
                    <a:pt x="107" y="11348"/>
                  </a:cubicBezTo>
                  <a:cubicBezTo>
                    <a:pt x="290" y="11813"/>
                    <a:pt x="686" y="12170"/>
                    <a:pt x="1188" y="12339"/>
                  </a:cubicBezTo>
                  <a:cubicBezTo>
                    <a:pt x="1345" y="12390"/>
                    <a:pt x="1542" y="12417"/>
                    <a:pt x="1797" y="12432"/>
                  </a:cubicBezTo>
                  <a:cubicBezTo>
                    <a:pt x="2053" y="12446"/>
                    <a:pt x="2367" y="12448"/>
                    <a:pt x="2761" y="12448"/>
                  </a:cubicBezTo>
                  <a:lnTo>
                    <a:pt x="15371" y="12448"/>
                  </a:lnTo>
                  <a:lnTo>
                    <a:pt x="9314" y="18058"/>
                  </a:lnTo>
                  <a:cubicBezTo>
                    <a:pt x="9035" y="18316"/>
                    <a:pt x="8810" y="18521"/>
                    <a:pt x="8635" y="18697"/>
                  </a:cubicBezTo>
                  <a:cubicBezTo>
                    <a:pt x="8461" y="18873"/>
                    <a:pt x="8338" y="19019"/>
                    <a:pt x="8265" y="19158"/>
                  </a:cubicBezTo>
                  <a:cubicBezTo>
                    <a:pt x="8039" y="19607"/>
                    <a:pt x="8049" y="20127"/>
                    <a:pt x="8276" y="20576"/>
                  </a:cubicBezTo>
                  <a:cubicBezTo>
                    <a:pt x="8365" y="20753"/>
                    <a:pt x="8490" y="20913"/>
                    <a:pt x="8639" y="21051"/>
                  </a:cubicBezTo>
                  <a:cubicBezTo>
                    <a:pt x="8789" y="21190"/>
                    <a:pt x="8962" y="21305"/>
                    <a:pt x="9153" y="21388"/>
                  </a:cubicBezTo>
                  <a:cubicBezTo>
                    <a:pt x="9637" y="21598"/>
                    <a:pt x="10199" y="21597"/>
                    <a:pt x="10683" y="21388"/>
                  </a:cubicBezTo>
                  <a:cubicBezTo>
                    <a:pt x="10833" y="21321"/>
                    <a:pt x="10991" y="21209"/>
                    <a:pt x="11181" y="21050"/>
                  </a:cubicBezTo>
                  <a:cubicBezTo>
                    <a:pt x="11371" y="20891"/>
                    <a:pt x="11593" y="20685"/>
                    <a:pt x="11871" y="20427"/>
                  </a:cubicBezTo>
                  <a:lnTo>
                    <a:pt x="20336" y="12587"/>
                  </a:lnTo>
                  <a:cubicBezTo>
                    <a:pt x="20469" y="12464"/>
                    <a:pt x="20590" y="12353"/>
                    <a:pt x="20699" y="12252"/>
                  </a:cubicBezTo>
                  <a:cubicBezTo>
                    <a:pt x="20808" y="12150"/>
                    <a:pt x="20905" y="12058"/>
                    <a:pt x="20989" y="11972"/>
                  </a:cubicBezTo>
                  <a:cubicBezTo>
                    <a:pt x="20998" y="11964"/>
                    <a:pt x="21012" y="11961"/>
                    <a:pt x="21021" y="11953"/>
                  </a:cubicBezTo>
                  <a:cubicBezTo>
                    <a:pt x="21170" y="11815"/>
                    <a:pt x="21285" y="11654"/>
                    <a:pt x="21374" y="11477"/>
                  </a:cubicBezTo>
                  <a:cubicBezTo>
                    <a:pt x="21600" y="11028"/>
                    <a:pt x="21600" y="10518"/>
                    <a:pt x="21374" y="10069"/>
                  </a:cubicBezTo>
                  <a:cubicBezTo>
                    <a:pt x="21285" y="9892"/>
                    <a:pt x="21170" y="9722"/>
                    <a:pt x="21021" y="9584"/>
                  </a:cubicBezTo>
                  <a:cubicBezTo>
                    <a:pt x="21003" y="9568"/>
                    <a:pt x="20975" y="9570"/>
                    <a:pt x="20957" y="9554"/>
                  </a:cubicBezTo>
                  <a:cubicBezTo>
                    <a:pt x="20874" y="9471"/>
                    <a:pt x="20783" y="9384"/>
                    <a:pt x="20680" y="9288"/>
                  </a:cubicBezTo>
                  <a:cubicBezTo>
                    <a:pt x="20578" y="9192"/>
                    <a:pt x="20464" y="9087"/>
                    <a:pt x="20336" y="8969"/>
                  </a:cubicBezTo>
                  <a:lnTo>
                    <a:pt x="11871" y="1120"/>
                  </a:lnTo>
                  <a:cubicBezTo>
                    <a:pt x="11593" y="862"/>
                    <a:pt x="11371" y="655"/>
                    <a:pt x="11181" y="496"/>
                  </a:cubicBezTo>
                  <a:cubicBezTo>
                    <a:pt x="10991" y="337"/>
                    <a:pt x="10833" y="226"/>
                    <a:pt x="10683" y="158"/>
                  </a:cubicBezTo>
                  <a:cubicBezTo>
                    <a:pt x="10441" y="54"/>
                    <a:pt x="10174" y="1"/>
                    <a:pt x="9913" y="0"/>
                  </a:cubicBezTo>
                  <a:close/>
                </a:path>
              </a:pathLst>
            </a:custGeom>
            <a:solidFill>
              <a:srgbClr val="FFFFFF"/>
            </a:solidFill>
            <a:ln w="12700" cap="flat">
              <a:noFill/>
              <a:miter lim="400000"/>
            </a:ln>
            <a:effectLst/>
          </p:spPr>
          <p:txBody>
            <a:bodyPr wrap="square" lIns="19050" tIns="19050" rIns="19050" bIns="19050"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sz="1600"/>
            </a:p>
          </p:txBody>
        </p:sp>
      </p:grpSp>
      <p:sp>
        <p:nvSpPr>
          <p:cNvPr id="3" name="Rectangle 2">
            <a:extLst>
              <a:ext uri="{FF2B5EF4-FFF2-40B4-BE49-F238E27FC236}">
                <a16:creationId xmlns:a16="http://schemas.microsoft.com/office/drawing/2014/main" id="{2DCB625E-9888-5D7F-EEBD-EB3ABEF4770A}"/>
              </a:ext>
            </a:extLst>
          </p:cNvPr>
          <p:cNvSpPr>
            <a:spLocks noGrp="1" noRot="1" noMove="1" noResize="1" noEditPoints="1" noAdjustHandles="1" noChangeArrowheads="1" noChangeShapeType="1"/>
          </p:cNvSpPr>
          <p:nvPr/>
        </p:nvSpPr>
        <p:spPr>
          <a:xfrm>
            <a:off x="1806499" y="4594302"/>
            <a:ext cx="1241500" cy="635001"/>
          </a:xfrm>
          <a:prstGeom prst="rect">
            <a:avLst/>
          </a:prstGeom>
          <a:solidFill>
            <a:srgbClr val="72412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04" name="Group">
            <a:extLst>
              <a:ext uri="{FF2B5EF4-FFF2-40B4-BE49-F238E27FC236}">
                <a16:creationId xmlns:a16="http://schemas.microsoft.com/office/drawing/2014/main" id="{5C74A9E5-F695-B529-8E1F-E0234C39BA66}"/>
              </a:ext>
            </a:extLst>
          </p:cNvPr>
          <p:cNvGrpSpPr/>
          <p:nvPr/>
        </p:nvGrpSpPr>
        <p:grpSpPr>
          <a:xfrm>
            <a:off x="2671424" y="4585711"/>
            <a:ext cx="2887055" cy="1689650"/>
            <a:chOff x="0" y="0"/>
            <a:chExt cx="5774109" cy="3379298"/>
          </a:xfrm>
        </p:grpSpPr>
        <p:sp>
          <p:nvSpPr>
            <p:cNvPr id="2101" name="title here">
              <a:extLst>
                <a:ext uri="{FF2B5EF4-FFF2-40B4-BE49-F238E27FC236}">
                  <a16:creationId xmlns:a16="http://schemas.microsoft.com/office/drawing/2014/main" id="{8B497DD0-1DBF-A589-66D7-92E12BC93AB5}"/>
                </a:ext>
              </a:extLst>
            </p:cNvPr>
            <p:cNvSpPr txBox="1"/>
            <p:nvPr/>
          </p:nvSpPr>
          <p:spPr>
            <a:xfrm>
              <a:off x="1828198" y="393700"/>
              <a:ext cx="3945911" cy="125047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numCol="1" anchor="t">
              <a:spAutoFit/>
            </a:bodyPr>
            <a:lstStyle>
              <a:lvl1pPr>
                <a:lnSpc>
                  <a:spcPct val="120000"/>
                </a:lnSpc>
                <a:defRPr sz="2500" cap="all" spc="125">
                  <a:solidFill>
                    <a:srgbClr val="FFFFFF"/>
                  </a:solidFill>
                  <a:latin typeface="+mn-lt"/>
                  <a:ea typeface="+mn-ea"/>
                  <a:cs typeface="+mn-cs"/>
                  <a:sym typeface="Montserrat Bold"/>
                </a:defRPr>
              </a:lvl1pPr>
            </a:lstStyle>
            <a:p>
              <a:r>
                <a:rPr lang="en-US" sz="1600" dirty="0"/>
                <a:t>TARGET: 1,100 households</a:t>
              </a:r>
              <a:endParaRPr sz="1600" dirty="0"/>
            </a:p>
          </p:txBody>
        </p:sp>
        <p:sp>
          <p:nvSpPr>
            <p:cNvPr id="2102" name="Lorem ipsum dolor sit elit, consect loreretur Lorem ipsum dolor sit elit, consect">
              <a:extLst>
                <a:ext uri="{FF2B5EF4-FFF2-40B4-BE49-F238E27FC236}">
                  <a16:creationId xmlns:a16="http://schemas.microsoft.com/office/drawing/2014/main" id="{9366AB88-22C2-D4D9-8FC1-D4402A8140DB}"/>
                </a:ext>
              </a:extLst>
            </p:cNvPr>
            <p:cNvSpPr txBox="1"/>
            <p:nvPr/>
          </p:nvSpPr>
          <p:spPr>
            <a:xfrm>
              <a:off x="1828198" y="1799379"/>
              <a:ext cx="3945911" cy="157991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numCol="1" anchor="t">
              <a:spAutoFit/>
            </a:bodyPr>
            <a:lstStyle>
              <a:lvl1pPr>
                <a:defRPr>
                  <a:solidFill>
                    <a:srgbClr val="FFFFFF"/>
                  </a:solidFill>
                </a:defRPr>
              </a:lvl1pPr>
            </a:lstStyle>
            <a:p>
              <a:r>
                <a:rPr lang="en-US" sz="1200" dirty="0"/>
                <a:t>The funding is intended to help connect 1,100 Illinois households to community geothermal systems by 2030</a:t>
              </a:r>
              <a:endParaRPr sz="1200" dirty="0"/>
            </a:p>
          </p:txBody>
        </p:sp>
        <p:sp>
          <p:nvSpPr>
            <p:cNvPr id="2103" name="Shape">
              <a:extLst>
                <a:ext uri="{FF2B5EF4-FFF2-40B4-BE49-F238E27FC236}">
                  <a16:creationId xmlns:a16="http://schemas.microsoft.com/office/drawing/2014/main" id="{1ADB0362-797A-D536-700C-24B66CA3258E}"/>
                </a:ext>
              </a:extLst>
            </p:cNvPr>
            <p:cNvSpPr/>
            <p:nvPr/>
          </p:nvSpPr>
          <p:spPr>
            <a:xfrm>
              <a:off x="0" y="0"/>
              <a:ext cx="1176108" cy="1270001"/>
            </a:xfrm>
            <a:custGeom>
              <a:avLst/>
              <a:gdLst/>
              <a:ahLst/>
              <a:cxnLst>
                <a:cxn ang="0">
                  <a:pos x="wd2" y="hd2"/>
                </a:cxn>
                <a:cxn ang="5400000">
                  <a:pos x="wd2" y="hd2"/>
                </a:cxn>
                <a:cxn ang="10800000">
                  <a:pos x="wd2" y="hd2"/>
                </a:cxn>
                <a:cxn ang="16200000">
                  <a:pos x="wd2" y="hd2"/>
                </a:cxn>
              </a:cxnLst>
              <a:rect l="0" t="0" r="r" b="b"/>
              <a:pathLst>
                <a:path w="21543" h="21546" extrusionOk="0">
                  <a:moveTo>
                    <a:pt x="9913" y="0"/>
                  </a:moveTo>
                  <a:cubicBezTo>
                    <a:pt x="9651" y="-2"/>
                    <a:pt x="9395" y="44"/>
                    <a:pt x="9153" y="148"/>
                  </a:cubicBezTo>
                  <a:cubicBezTo>
                    <a:pt x="8961" y="231"/>
                    <a:pt x="8789" y="346"/>
                    <a:pt x="8639" y="485"/>
                  </a:cubicBezTo>
                  <a:cubicBezTo>
                    <a:pt x="8491" y="624"/>
                    <a:pt x="8365" y="794"/>
                    <a:pt x="8276" y="971"/>
                  </a:cubicBezTo>
                  <a:cubicBezTo>
                    <a:pt x="8050" y="1420"/>
                    <a:pt x="8050" y="1930"/>
                    <a:pt x="8276" y="2378"/>
                  </a:cubicBezTo>
                  <a:cubicBezTo>
                    <a:pt x="8348" y="2517"/>
                    <a:pt x="8469" y="2666"/>
                    <a:pt x="8640" y="2844"/>
                  </a:cubicBezTo>
                  <a:cubicBezTo>
                    <a:pt x="8812" y="3023"/>
                    <a:pt x="9035" y="3231"/>
                    <a:pt x="9314" y="3488"/>
                  </a:cubicBezTo>
                  <a:lnTo>
                    <a:pt x="15360" y="9098"/>
                  </a:lnTo>
                  <a:lnTo>
                    <a:pt x="2761" y="9098"/>
                  </a:lnTo>
                  <a:cubicBezTo>
                    <a:pt x="2367" y="9098"/>
                    <a:pt x="2053" y="9098"/>
                    <a:pt x="1797" y="9110"/>
                  </a:cubicBezTo>
                  <a:cubicBezTo>
                    <a:pt x="1542" y="9122"/>
                    <a:pt x="1345" y="9147"/>
                    <a:pt x="1188" y="9197"/>
                  </a:cubicBezTo>
                  <a:cubicBezTo>
                    <a:pt x="685" y="9365"/>
                    <a:pt x="289" y="9732"/>
                    <a:pt x="107" y="10198"/>
                  </a:cubicBezTo>
                  <a:cubicBezTo>
                    <a:pt x="35" y="10383"/>
                    <a:pt x="0" y="10577"/>
                    <a:pt x="0" y="10773"/>
                  </a:cubicBezTo>
                  <a:cubicBezTo>
                    <a:pt x="0" y="10969"/>
                    <a:pt x="35" y="11164"/>
                    <a:pt x="107" y="11348"/>
                  </a:cubicBezTo>
                  <a:cubicBezTo>
                    <a:pt x="290" y="11813"/>
                    <a:pt x="686" y="12170"/>
                    <a:pt x="1188" y="12339"/>
                  </a:cubicBezTo>
                  <a:cubicBezTo>
                    <a:pt x="1345" y="12390"/>
                    <a:pt x="1542" y="12417"/>
                    <a:pt x="1797" y="12432"/>
                  </a:cubicBezTo>
                  <a:cubicBezTo>
                    <a:pt x="2053" y="12446"/>
                    <a:pt x="2367" y="12448"/>
                    <a:pt x="2761" y="12448"/>
                  </a:cubicBezTo>
                  <a:lnTo>
                    <a:pt x="15371" y="12448"/>
                  </a:lnTo>
                  <a:lnTo>
                    <a:pt x="9314" y="18058"/>
                  </a:lnTo>
                  <a:cubicBezTo>
                    <a:pt x="9035" y="18316"/>
                    <a:pt x="8810" y="18521"/>
                    <a:pt x="8635" y="18697"/>
                  </a:cubicBezTo>
                  <a:cubicBezTo>
                    <a:pt x="8461" y="18873"/>
                    <a:pt x="8338" y="19019"/>
                    <a:pt x="8265" y="19158"/>
                  </a:cubicBezTo>
                  <a:cubicBezTo>
                    <a:pt x="8039" y="19607"/>
                    <a:pt x="8049" y="20127"/>
                    <a:pt x="8276" y="20576"/>
                  </a:cubicBezTo>
                  <a:cubicBezTo>
                    <a:pt x="8365" y="20753"/>
                    <a:pt x="8490" y="20913"/>
                    <a:pt x="8639" y="21051"/>
                  </a:cubicBezTo>
                  <a:cubicBezTo>
                    <a:pt x="8789" y="21190"/>
                    <a:pt x="8962" y="21305"/>
                    <a:pt x="9153" y="21388"/>
                  </a:cubicBezTo>
                  <a:cubicBezTo>
                    <a:pt x="9637" y="21598"/>
                    <a:pt x="10199" y="21597"/>
                    <a:pt x="10683" y="21388"/>
                  </a:cubicBezTo>
                  <a:cubicBezTo>
                    <a:pt x="10833" y="21321"/>
                    <a:pt x="10991" y="21209"/>
                    <a:pt x="11181" y="21050"/>
                  </a:cubicBezTo>
                  <a:cubicBezTo>
                    <a:pt x="11371" y="20891"/>
                    <a:pt x="11593" y="20685"/>
                    <a:pt x="11871" y="20427"/>
                  </a:cubicBezTo>
                  <a:lnTo>
                    <a:pt x="20336" y="12587"/>
                  </a:lnTo>
                  <a:cubicBezTo>
                    <a:pt x="20469" y="12464"/>
                    <a:pt x="20590" y="12353"/>
                    <a:pt x="20699" y="12252"/>
                  </a:cubicBezTo>
                  <a:cubicBezTo>
                    <a:pt x="20808" y="12150"/>
                    <a:pt x="20905" y="12058"/>
                    <a:pt x="20989" y="11972"/>
                  </a:cubicBezTo>
                  <a:cubicBezTo>
                    <a:pt x="20998" y="11964"/>
                    <a:pt x="21012" y="11961"/>
                    <a:pt x="21021" y="11953"/>
                  </a:cubicBezTo>
                  <a:cubicBezTo>
                    <a:pt x="21170" y="11815"/>
                    <a:pt x="21285" y="11654"/>
                    <a:pt x="21374" y="11477"/>
                  </a:cubicBezTo>
                  <a:cubicBezTo>
                    <a:pt x="21600" y="11028"/>
                    <a:pt x="21600" y="10518"/>
                    <a:pt x="21374" y="10069"/>
                  </a:cubicBezTo>
                  <a:cubicBezTo>
                    <a:pt x="21285" y="9892"/>
                    <a:pt x="21170" y="9722"/>
                    <a:pt x="21021" y="9584"/>
                  </a:cubicBezTo>
                  <a:cubicBezTo>
                    <a:pt x="21003" y="9568"/>
                    <a:pt x="20975" y="9570"/>
                    <a:pt x="20957" y="9554"/>
                  </a:cubicBezTo>
                  <a:cubicBezTo>
                    <a:pt x="20874" y="9471"/>
                    <a:pt x="20783" y="9384"/>
                    <a:pt x="20680" y="9288"/>
                  </a:cubicBezTo>
                  <a:cubicBezTo>
                    <a:pt x="20578" y="9192"/>
                    <a:pt x="20464" y="9087"/>
                    <a:pt x="20336" y="8969"/>
                  </a:cubicBezTo>
                  <a:lnTo>
                    <a:pt x="11871" y="1120"/>
                  </a:lnTo>
                  <a:cubicBezTo>
                    <a:pt x="11593" y="862"/>
                    <a:pt x="11371" y="655"/>
                    <a:pt x="11181" y="496"/>
                  </a:cubicBezTo>
                  <a:cubicBezTo>
                    <a:pt x="10991" y="337"/>
                    <a:pt x="10833" y="226"/>
                    <a:pt x="10683" y="158"/>
                  </a:cubicBezTo>
                  <a:cubicBezTo>
                    <a:pt x="10441" y="54"/>
                    <a:pt x="10174" y="1"/>
                    <a:pt x="9913" y="0"/>
                  </a:cubicBezTo>
                  <a:close/>
                </a:path>
              </a:pathLst>
            </a:custGeom>
            <a:solidFill>
              <a:srgbClr val="FFFFFF"/>
            </a:solidFill>
            <a:ln w="12700" cap="flat">
              <a:noFill/>
              <a:miter lim="400000"/>
            </a:ln>
            <a:effectLst/>
          </p:spPr>
          <p:txBody>
            <a:bodyPr wrap="square" lIns="19050" tIns="19050" rIns="19050" bIns="19050"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sz="1600"/>
            </a:p>
          </p:txBody>
        </p:sp>
      </p:grpSp>
      <p:sp>
        <p:nvSpPr>
          <p:cNvPr id="2105" name="title here">
            <a:extLst>
              <a:ext uri="{FF2B5EF4-FFF2-40B4-BE49-F238E27FC236}">
                <a16:creationId xmlns:a16="http://schemas.microsoft.com/office/drawing/2014/main" id="{F21DD3A3-F5CC-2057-82D0-AE92700E37D1}"/>
              </a:ext>
            </a:extLst>
          </p:cNvPr>
          <p:cNvSpPr txBox="1"/>
          <p:nvPr/>
        </p:nvSpPr>
        <p:spPr>
          <a:xfrm>
            <a:off x="3585522" y="1116327"/>
            <a:ext cx="1972956" cy="62523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numCol="1" anchor="t">
            <a:spAutoFit/>
          </a:bodyPr>
          <a:lstStyle>
            <a:lvl1pPr>
              <a:lnSpc>
                <a:spcPct val="120000"/>
              </a:lnSpc>
              <a:defRPr sz="2500" cap="all" spc="125">
                <a:solidFill>
                  <a:srgbClr val="FFFFFF"/>
                </a:solidFill>
                <a:latin typeface="+mn-lt"/>
                <a:ea typeface="+mn-ea"/>
                <a:cs typeface="+mn-cs"/>
                <a:sym typeface="Montserrat Bold"/>
              </a:defRPr>
            </a:lvl1pPr>
          </a:lstStyle>
          <a:p>
            <a:r>
              <a:rPr lang="en-US" sz="1600" dirty="0"/>
              <a:t>$15 MILLION AVAILABLE</a:t>
            </a:r>
            <a:endParaRPr sz="1600" dirty="0"/>
          </a:p>
        </p:txBody>
      </p:sp>
      <p:sp>
        <p:nvSpPr>
          <p:cNvPr id="2106" name="Lorem ipsum dolor sit elit, consect loreretur Lorem ipsum dolor sit elit, consect">
            <a:extLst>
              <a:ext uri="{FF2B5EF4-FFF2-40B4-BE49-F238E27FC236}">
                <a16:creationId xmlns:a16="http://schemas.microsoft.com/office/drawing/2014/main" id="{5E72E88F-6045-EB42-66BA-B9F84BE41D7A}"/>
              </a:ext>
            </a:extLst>
          </p:cNvPr>
          <p:cNvSpPr txBox="1"/>
          <p:nvPr/>
        </p:nvSpPr>
        <p:spPr>
          <a:xfrm>
            <a:off x="3585522" y="1748344"/>
            <a:ext cx="1972956" cy="42062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numCol="1" anchor="t">
            <a:spAutoFit/>
          </a:bodyPr>
          <a:lstStyle>
            <a:lvl1pPr>
              <a:defRPr>
                <a:solidFill>
                  <a:srgbClr val="FFFFFF"/>
                </a:solidFill>
              </a:defRPr>
            </a:lvl1pPr>
          </a:lstStyle>
          <a:p>
            <a:r>
              <a:rPr lang="en-US" sz="1200" dirty="0"/>
              <a:t>A total of $15 million is available over 4 years</a:t>
            </a:r>
            <a:endParaRPr sz="1200" dirty="0"/>
          </a:p>
        </p:txBody>
      </p:sp>
      <p:sp>
        <p:nvSpPr>
          <p:cNvPr id="2107" name="Shape">
            <a:extLst>
              <a:ext uri="{FF2B5EF4-FFF2-40B4-BE49-F238E27FC236}">
                <a16:creationId xmlns:a16="http://schemas.microsoft.com/office/drawing/2014/main" id="{C73215F1-C596-4399-A713-5F26CAD2224E}"/>
              </a:ext>
            </a:extLst>
          </p:cNvPr>
          <p:cNvSpPr/>
          <p:nvPr/>
        </p:nvSpPr>
        <p:spPr>
          <a:xfrm>
            <a:off x="2671424" y="1158040"/>
            <a:ext cx="588054" cy="635001"/>
          </a:xfrm>
          <a:custGeom>
            <a:avLst/>
            <a:gdLst/>
            <a:ahLst/>
            <a:cxnLst>
              <a:cxn ang="0">
                <a:pos x="wd2" y="hd2"/>
              </a:cxn>
              <a:cxn ang="5400000">
                <a:pos x="wd2" y="hd2"/>
              </a:cxn>
              <a:cxn ang="10800000">
                <a:pos x="wd2" y="hd2"/>
              </a:cxn>
              <a:cxn ang="16200000">
                <a:pos x="wd2" y="hd2"/>
              </a:cxn>
            </a:cxnLst>
            <a:rect l="0" t="0" r="r" b="b"/>
            <a:pathLst>
              <a:path w="21543" h="21546" extrusionOk="0">
                <a:moveTo>
                  <a:pt x="9913" y="0"/>
                </a:moveTo>
                <a:cubicBezTo>
                  <a:pt x="9651" y="-2"/>
                  <a:pt x="9395" y="44"/>
                  <a:pt x="9153" y="148"/>
                </a:cubicBezTo>
                <a:cubicBezTo>
                  <a:pt x="8961" y="231"/>
                  <a:pt x="8789" y="346"/>
                  <a:pt x="8639" y="485"/>
                </a:cubicBezTo>
                <a:cubicBezTo>
                  <a:pt x="8491" y="624"/>
                  <a:pt x="8365" y="794"/>
                  <a:pt x="8276" y="971"/>
                </a:cubicBezTo>
                <a:cubicBezTo>
                  <a:pt x="8050" y="1420"/>
                  <a:pt x="8050" y="1930"/>
                  <a:pt x="8276" y="2378"/>
                </a:cubicBezTo>
                <a:cubicBezTo>
                  <a:pt x="8348" y="2517"/>
                  <a:pt x="8469" y="2666"/>
                  <a:pt x="8640" y="2844"/>
                </a:cubicBezTo>
                <a:cubicBezTo>
                  <a:pt x="8812" y="3023"/>
                  <a:pt x="9035" y="3231"/>
                  <a:pt x="9314" y="3488"/>
                </a:cubicBezTo>
                <a:lnTo>
                  <a:pt x="15360" y="9098"/>
                </a:lnTo>
                <a:lnTo>
                  <a:pt x="2761" y="9098"/>
                </a:lnTo>
                <a:cubicBezTo>
                  <a:pt x="2367" y="9098"/>
                  <a:pt x="2053" y="9098"/>
                  <a:pt x="1797" y="9110"/>
                </a:cubicBezTo>
                <a:cubicBezTo>
                  <a:pt x="1542" y="9122"/>
                  <a:pt x="1345" y="9147"/>
                  <a:pt x="1188" y="9197"/>
                </a:cubicBezTo>
                <a:cubicBezTo>
                  <a:pt x="685" y="9365"/>
                  <a:pt x="289" y="9732"/>
                  <a:pt x="107" y="10198"/>
                </a:cubicBezTo>
                <a:cubicBezTo>
                  <a:pt x="35" y="10383"/>
                  <a:pt x="0" y="10577"/>
                  <a:pt x="0" y="10773"/>
                </a:cubicBezTo>
                <a:cubicBezTo>
                  <a:pt x="0" y="10969"/>
                  <a:pt x="35" y="11164"/>
                  <a:pt x="107" y="11348"/>
                </a:cubicBezTo>
                <a:cubicBezTo>
                  <a:pt x="290" y="11813"/>
                  <a:pt x="686" y="12170"/>
                  <a:pt x="1188" y="12339"/>
                </a:cubicBezTo>
                <a:cubicBezTo>
                  <a:pt x="1345" y="12390"/>
                  <a:pt x="1542" y="12417"/>
                  <a:pt x="1797" y="12432"/>
                </a:cubicBezTo>
                <a:cubicBezTo>
                  <a:pt x="2053" y="12446"/>
                  <a:pt x="2367" y="12448"/>
                  <a:pt x="2761" y="12448"/>
                </a:cubicBezTo>
                <a:lnTo>
                  <a:pt x="15371" y="12448"/>
                </a:lnTo>
                <a:lnTo>
                  <a:pt x="9314" y="18058"/>
                </a:lnTo>
                <a:cubicBezTo>
                  <a:pt x="9035" y="18316"/>
                  <a:pt x="8810" y="18521"/>
                  <a:pt x="8635" y="18697"/>
                </a:cubicBezTo>
                <a:cubicBezTo>
                  <a:pt x="8461" y="18873"/>
                  <a:pt x="8338" y="19019"/>
                  <a:pt x="8265" y="19158"/>
                </a:cubicBezTo>
                <a:cubicBezTo>
                  <a:pt x="8039" y="19607"/>
                  <a:pt x="8049" y="20127"/>
                  <a:pt x="8276" y="20576"/>
                </a:cubicBezTo>
                <a:cubicBezTo>
                  <a:pt x="8365" y="20753"/>
                  <a:pt x="8490" y="20913"/>
                  <a:pt x="8639" y="21051"/>
                </a:cubicBezTo>
                <a:cubicBezTo>
                  <a:pt x="8789" y="21190"/>
                  <a:pt x="8962" y="21305"/>
                  <a:pt x="9153" y="21388"/>
                </a:cubicBezTo>
                <a:cubicBezTo>
                  <a:pt x="9637" y="21598"/>
                  <a:pt x="10199" y="21597"/>
                  <a:pt x="10683" y="21388"/>
                </a:cubicBezTo>
                <a:cubicBezTo>
                  <a:pt x="10833" y="21321"/>
                  <a:pt x="10991" y="21209"/>
                  <a:pt x="11181" y="21050"/>
                </a:cubicBezTo>
                <a:cubicBezTo>
                  <a:pt x="11371" y="20891"/>
                  <a:pt x="11593" y="20685"/>
                  <a:pt x="11871" y="20427"/>
                </a:cubicBezTo>
                <a:lnTo>
                  <a:pt x="20336" y="12587"/>
                </a:lnTo>
                <a:cubicBezTo>
                  <a:pt x="20469" y="12464"/>
                  <a:pt x="20590" y="12353"/>
                  <a:pt x="20699" y="12252"/>
                </a:cubicBezTo>
                <a:cubicBezTo>
                  <a:pt x="20808" y="12150"/>
                  <a:pt x="20905" y="12058"/>
                  <a:pt x="20989" y="11972"/>
                </a:cubicBezTo>
                <a:cubicBezTo>
                  <a:pt x="20998" y="11964"/>
                  <a:pt x="21012" y="11961"/>
                  <a:pt x="21021" y="11953"/>
                </a:cubicBezTo>
                <a:cubicBezTo>
                  <a:pt x="21170" y="11815"/>
                  <a:pt x="21285" y="11654"/>
                  <a:pt x="21374" y="11477"/>
                </a:cubicBezTo>
                <a:cubicBezTo>
                  <a:pt x="21600" y="11028"/>
                  <a:pt x="21600" y="10518"/>
                  <a:pt x="21374" y="10069"/>
                </a:cubicBezTo>
                <a:cubicBezTo>
                  <a:pt x="21285" y="9892"/>
                  <a:pt x="21170" y="9722"/>
                  <a:pt x="21021" y="9584"/>
                </a:cubicBezTo>
                <a:cubicBezTo>
                  <a:pt x="21003" y="9568"/>
                  <a:pt x="20975" y="9570"/>
                  <a:pt x="20957" y="9554"/>
                </a:cubicBezTo>
                <a:cubicBezTo>
                  <a:pt x="20874" y="9471"/>
                  <a:pt x="20783" y="9384"/>
                  <a:pt x="20680" y="9288"/>
                </a:cubicBezTo>
                <a:cubicBezTo>
                  <a:pt x="20578" y="9192"/>
                  <a:pt x="20464" y="9087"/>
                  <a:pt x="20336" y="8969"/>
                </a:cubicBezTo>
                <a:lnTo>
                  <a:pt x="11871" y="1120"/>
                </a:lnTo>
                <a:cubicBezTo>
                  <a:pt x="11593" y="862"/>
                  <a:pt x="11371" y="655"/>
                  <a:pt x="11181" y="496"/>
                </a:cubicBezTo>
                <a:cubicBezTo>
                  <a:pt x="10991" y="337"/>
                  <a:pt x="10833" y="226"/>
                  <a:pt x="10683" y="158"/>
                </a:cubicBezTo>
                <a:cubicBezTo>
                  <a:pt x="10441" y="54"/>
                  <a:pt x="10174" y="1"/>
                  <a:pt x="9913" y="0"/>
                </a:cubicBezTo>
                <a:close/>
              </a:path>
            </a:pathLst>
          </a:custGeom>
          <a:solidFill>
            <a:srgbClr val="FFFFFF"/>
          </a:solidFill>
          <a:ln w="12700" cap="flat">
            <a:noFill/>
            <a:miter lim="400000"/>
          </a:ln>
          <a:effectLst/>
        </p:spPr>
        <p:txBody>
          <a:bodyPr wrap="square" lIns="19050" tIns="19050" rIns="19050" bIns="19050"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sz="1600"/>
          </a:p>
        </p:txBody>
      </p:sp>
      <p:sp>
        <p:nvSpPr>
          <p:cNvPr id="2109" name="Single…">
            <a:extLst>
              <a:ext uri="{FF2B5EF4-FFF2-40B4-BE49-F238E27FC236}">
                <a16:creationId xmlns:a16="http://schemas.microsoft.com/office/drawing/2014/main" id="{8BF3CDDC-5DBB-1480-FCBD-323011A17FB7}"/>
              </a:ext>
            </a:extLst>
          </p:cNvPr>
          <p:cNvSpPr txBox="1"/>
          <p:nvPr/>
        </p:nvSpPr>
        <p:spPr>
          <a:xfrm>
            <a:off x="6422046" y="739145"/>
            <a:ext cx="5629460" cy="192507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numCol="1" anchor="t">
            <a:spAutoFit/>
          </a:bodyPr>
          <a:lstStyle/>
          <a:p>
            <a:pPr>
              <a:lnSpc>
                <a:spcPct val="90000"/>
              </a:lnSpc>
              <a:defRPr sz="9000" spc="0">
                <a:latin typeface="+mn-lt"/>
                <a:ea typeface="+mn-ea"/>
                <a:cs typeface="+mn-cs"/>
                <a:sym typeface="Montserrat Bold"/>
              </a:defRPr>
            </a:pPr>
            <a:r>
              <a:rPr lang="en-US" sz="4500" dirty="0"/>
              <a:t>COMMUNITY GEOTHERMAL PLANNING + PILOTS</a:t>
            </a:r>
            <a:endParaRPr sz="4500" dirty="0">
              <a:solidFill>
                <a:srgbClr val="D5D5D5"/>
              </a:solidFill>
            </a:endParaRPr>
          </a:p>
        </p:txBody>
      </p:sp>
      <p:sp>
        <p:nvSpPr>
          <p:cNvPr id="2110" name="Awesome template">
            <a:extLst>
              <a:ext uri="{FF2B5EF4-FFF2-40B4-BE49-F238E27FC236}">
                <a16:creationId xmlns:a16="http://schemas.microsoft.com/office/drawing/2014/main" id="{C2A9FF60-904B-8E76-1CF4-52B29CED6D46}"/>
              </a:ext>
            </a:extLst>
          </p:cNvPr>
          <p:cNvSpPr txBox="1"/>
          <p:nvPr/>
        </p:nvSpPr>
        <p:spPr>
          <a:xfrm>
            <a:off x="6422046" y="338678"/>
            <a:ext cx="5629460" cy="268792"/>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numCol="1" anchor="t">
            <a:spAutoFit/>
          </a:bodyPr>
          <a:lstStyle>
            <a:lvl1pPr>
              <a:lnSpc>
                <a:spcPct val="120000"/>
              </a:lnSpc>
              <a:defRPr sz="2500" cap="all" spc="125">
                <a:latin typeface="+mn-lt"/>
                <a:ea typeface="+mn-ea"/>
                <a:cs typeface="+mn-cs"/>
                <a:sym typeface="Montserrat Bold"/>
              </a:defRPr>
            </a:lvl1pPr>
          </a:lstStyle>
          <a:p>
            <a:r>
              <a:rPr lang="en-US" sz="1250" dirty="0"/>
              <a:t>ILLINOIS FINANCE AUTHORITY | ILLINOIS CLIMATE BANK</a:t>
            </a:r>
            <a:endParaRPr sz="1250" dirty="0"/>
          </a:p>
        </p:txBody>
      </p:sp>
      <p:grpSp>
        <p:nvGrpSpPr>
          <p:cNvPr id="2114" name="Group">
            <a:extLst>
              <a:ext uri="{FF2B5EF4-FFF2-40B4-BE49-F238E27FC236}">
                <a16:creationId xmlns:a16="http://schemas.microsoft.com/office/drawing/2014/main" id="{34488A8E-4447-4A64-3846-2A7C1AE4B288}"/>
              </a:ext>
            </a:extLst>
          </p:cNvPr>
          <p:cNvGrpSpPr/>
          <p:nvPr/>
        </p:nvGrpSpPr>
        <p:grpSpPr>
          <a:xfrm>
            <a:off x="6472577" y="3418302"/>
            <a:ext cx="5578929" cy="2477376"/>
            <a:chOff x="0" y="0"/>
            <a:chExt cx="4630184" cy="4954745"/>
          </a:xfrm>
        </p:grpSpPr>
        <p:sp>
          <p:nvSpPr>
            <p:cNvPr id="2112" name="Insert title here">
              <a:extLst>
                <a:ext uri="{FF2B5EF4-FFF2-40B4-BE49-F238E27FC236}">
                  <a16:creationId xmlns:a16="http://schemas.microsoft.com/office/drawing/2014/main" id="{79440EF0-70FF-EADE-E965-44390CBBD655}"/>
                </a:ext>
              </a:extLst>
            </p:cNvPr>
            <p:cNvSpPr txBox="1"/>
            <p:nvPr/>
          </p:nvSpPr>
          <p:spPr>
            <a:xfrm>
              <a:off x="0" y="0"/>
              <a:ext cx="4630184" cy="537583"/>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numCol="1" anchor="t">
              <a:spAutoFit/>
            </a:bodyPr>
            <a:lstStyle>
              <a:lvl1pPr>
                <a:lnSpc>
                  <a:spcPct val="120000"/>
                </a:lnSpc>
                <a:defRPr sz="2500" cap="all" spc="125">
                  <a:latin typeface="+mn-lt"/>
                  <a:ea typeface="+mn-ea"/>
                  <a:cs typeface="+mn-cs"/>
                  <a:sym typeface="Montserrat Bold"/>
                </a:defRPr>
              </a:lvl1pPr>
            </a:lstStyle>
            <a:p>
              <a:r>
                <a:rPr lang="en-US" sz="1250" dirty="0"/>
                <a:t>GRANT PROGRAM overview</a:t>
              </a:r>
              <a:endParaRPr sz="1250" dirty="0"/>
            </a:p>
          </p:txBody>
        </p:sp>
        <p:sp>
          <p:nvSpPr>
            <p:cNvPr id="2113" name="Lorem ipsum dolor sit elit, consect loreretur adipiscing nisi aute. ipsum sit elit, Lorem ipsum dolor sit elit, Lorem ipsum dolor sit elit, consect">
              <a:extLst>
                <a:ext uri="{FF2B5EF4-FFF2-40B4-BE49-F238E27FC236}">
                  <a16:creationId xmlns:a16="http://schemas.microsoft.com/office/drawing/2014/main" id="{F4366FEB-0EB0-91A8-6EA4-9C0A4CC04E4D}"/>
                </a:ext>
              </a:extLst>
            </p:cNvPr>
            <p:cNvSpPr txBox="1"/>
            <p:nvPr/>
          </p:nvSpPr>
          <p:spPr>
            <a:xfrm>
              <a:off x="0" y="666397"/>
              <a:ext cx="4630184" cy="428834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numCol="1" anchor="t">
              <a:spAutoFit/>
            </a:bodyPr>
            <a:lstStyle/>
            <a:p>
              <a:pPr>
                <a:spcBef>
                  <a:spcPts val="600"/>
                </a:spcBef>
                <a:spcAft>
                  <a:spcPts val="600"/>
                </a:spcAft>
              </a:pPr>
              <a:r>
                <a:rPr lang="en-US" sz="1200" dirty="0"/>
                <a:t>The Community Geothermal Planning + Pilots Program is designed to support the development and deployment of community-scale geothermal systems. As set forth in the CPRG program goals, this initiative aims to:</a:t>
              </a:r>
            </a:p>
            <a:p>
              <a:pPr marL="171450" indent="-171450">
                <a:spcBef>
                  <a:spcPts val="600"/>
                </a:spcBef>
                <a:spcAft>
                  <a:spcPts val="600"/>
                </a:spcAft>
                <a:buFont typeface="Arial" panose="020B0604020202020204" pitchFamily="34" charset="0"/>
                <a:buChar char="•"/>
              </a:pPr>
              <a:r>
                <a:rPr lang="en-US" sz="1200" dirty="0"/>
                <a:t>Reduce carbon pollution by 15,099 metric tons of CO₂ equivalent (mt </a:t>
              </a:r>
              <a:r>
                <a:rPr lang="en-US" sz="1200" dirty="0" err="1"/>
                <a:t>CO₂e</a:t>
              </a:r>
              <a:r>
                <a:rPr lang="en-US" sz="1200" dirty="0"/>
                <a:t>) by 2030,</a:t>
              </a:r>
            </a:p>
            <a:p>
              <a:pPr marL="171450" indent="-171450">
                <a:spcBef>
                  <a:spcPts val="600"/>
                </a:spcBef>
                <a:spcAft>
                  <a:spcPts val="600"/>
                </a:spcAft>
                <a:buFont typeface="Arial" panose="020B0604020202020204" pitchFamily="34" charset="0"/>
                <a:buChar char="•"/>
              </a:pPr>
              <a:r>
                <a:rPr lang="en-US" sz="1200" dirty="0"/>
                <a:t>Achieve cumulative reductions of 128,562 mt </a:t>
              </a:r>
              <a:r>
                <a:rPr lang="en-US" sz="1200" dirty="0" err="1"/>
                <a:t>CO₂e</a:t>
              </a:r>
              <a:r>
                <a:rPr lang="en-US" sz="1200" dirty="0"/>
                <a:t> by 2050, and</a:t>
              </a:r>
            </a:p>
            <a:p>
              <a:pPr marL="171450" indent="-171450">
                <a:spcBef>
                  <a:spcPts val="600"/>
                </a:spcBef>
                <a:spcAft>
                  <a:spcPts val="600"/>
                </a:spcAft>
                <a:buFont typeface="Arial" panose="020B0604020202020204" pitchFamily="34" charset="0"/>
                <a:buChar char="•"/>
              </a:pPr>
              <a:r>
                <a:rPr lang="en-US" sz="1200" dirty="0"/>
                <a:t>Serve 1,100 Illinois households with community geothermal systems by 2030.</a:t>
              </a:r>
            </a:p>
            <a:p>
              <a:pPr>
                <a:spcBef>
                  <a:spcPts val="600"/>
                </a:spcBef>
                <a:spcAft>
                  <a:spcPts val="600"/>
                </a:spcAft>
              </a:pPr>
              <a:endParaRPr lang="en-US" sz="1200" dirty="0"/>
            </a:p>
          </p:txBody>
        </p:sp>
      </p:grpSp>
      <p:sp>
        <p:nvSpPr>
          <p:cNvPr id="2" name="Shape">
            <a:extLst>
              <a:ext uri="{FF2B5EF4-FFF2-40B4-BE49-F238E27FC236}">
                <a16:creationId xmlns:a16="http://schemas.microsoft.com/office/drawing/2014/main" id="{2BC1AE99-54C3-6EE6-5390-97EC2B6D4B4A}"/>
              </a:ext>
            </a:extLst>
          </p:cNvPr>
          <p:cNvSpPr/>
          <p:nvPr/>
        </p:nvSpPr>
        <p:spPr>
          <a:xfrm>
            <a:off x="6472577" y="2728631"/>
            <a:ext cx="345371" cy="309716"/>
          </a:xfrm>
          <a:custGeom>
            <a:avLst/>
            <a:gdLst/>
            <a:ahLst/>
            <a:cxnLst>
              <a:cxn ang="0">
                <a:pos x="wd2" y="hd2"/>
              </a:cxn>
              <a:cxn ang="5400000">
                <a:pos x="wd2" y="hd2"/>
              </a:cxn>
              <a:cxn ang="10800000">
                <a:pos x="wd2" y="hd2"/>
              </a:cxn>
              <a:cxn ang="16200000">
                <a:pos x="wd2" y="hd2"/>
              </a:cxn>
            </a:cxnLst>
            <a:rect l="0" t="0" r="r" b="b"/>
            <a:pathLst>
              <a:path w="21106" h="21375" extrusionOk="0">
                <a:moveTo>
                  <a:pt x="20929" y="11051"/>
                </a:moveTo>
                <a:cubicBezTo>
                  <a:pt x="11350" y="675"/>
                  <a:pt x="11350" y="675"/>
                  <a:pt x="11350" y="675"/>
                </a:cubicBezTo>
                <a:cubicBezTo>
                  <a:pt x="10928" y="-225"/>
                  <a:pt x="10129" y="-225"/>
                  <a:pt x="9707" y="675"/>
                </a:cubicBezTo>
                <a:cubicBezTo>
                  <a:pt x="175" y="11051"/>
                  <a:pt x="175" y="11051"/>
                  <a:pt x="175" y="11051"/>
                </a:cubicBezTo>
                <a:cubicBezTo>
                  <a:pt x="-248" y="11475"/>
                  <a:pt x="175" y="11951"/>
                  <a:pt x="597" y="11951"/>
                </a:cubicBezTo>
                <a:cubicBezTo>
                  <a:pt x="2663" y="11951"/>
                  <a:pt x="2663" y="11951"/>
                  <a:pt x="2663" y="11951"/>
                </a:cubicBezTo>
                <a:cubicBezTo>
                  <a:pt x="2663" y="20422"/>
                  <a:pt x="2663" y="20422"/>
                  <a:pt x="2663" y="20422"/>
                </a:cubicBezTo>
                <a:cubicBezTo>
                  <a:pt x="2663" y="20899"/>
                  <a:pt x="2663" y="21375"/>
                  <a:pt x="3462" y="21375"/>
                </a:cubicBezTo>
                <a:cubicBezTo>
                  <a:pt x="8063" y="21375"/>
                  <a:pt x="8063" y="21375"/>
                  <a:pt x="8063" y="21375"/>
                </a:cubicBezTo>
                <a:cubicBezTo>
                  <a:pt x="8063" y="12904"/>
                  <a:pt x="8063" y="12904"/>
                  <a:pt x="8063" y="12904"/>
                </a:cubicBezTo>
                <a:cubicBezTo>
                  <a:pt x="13041" y="12904"/>
                  <a:pt x="13041" y="12904"/>
                  <a:pt x="13041" y="12904"/>
                </a:cubicBezTo>
                <a:cubicBezTo>
                  <a:pt x="13041" y="21375"/>
                  <a:pt x="13041" y="21375"/>
                  <a:pt x="13041" y="21375"/>
                </a:cubicBezTo>
                <a:cubicBezTo>
                  <a:pt x="17642" y="21375"/>
                  <a:pt x="17642" y="21375"/>
                  <a:pt x="17642" y="21375"/>
                </a:cubicBezTo>
                <a:cubicBezTo>
                  <a:pt x="18441" y="21375"/>
                  <a:pt x="18441" y="20899"/>
                  <a:pt x="18441" y="20422"/>
                </a:cubicBezTo>
                <a:cubicBezTo>
                  <a:pt x="18441" y="11951"/>
                  <a:pt x="18441" y="11951"/>
                  <a:pt x="18441" y="11951"/>
                </a:cubicBezTo>
                <a:cubicBezTo>
                  <a:pt x="20554" y="11951"/>
                  <a:pt x="20554" y="11951"/>
                  <a:pt x="20554" y="11951"/>
                </a:cubicBezTo>
                <a:cubicBezTo>
                  <a:pt x="20929" y="11951"/>
                  <a:pt x="21352" y="11475"/>
                  <a:pt x="20929" y="11051"/>
                </a:cubicBezTo>
              </a:path>
            </a:pathLst>
          </a:custGeom>
          <a:solidFill>
            <a:srgbClr val="509753"/>
          </a:solidFill>
          <a:ln w="12700">
            <a:miter lim="400000"/>
          </a:ln>
        </p:spPr>
        <p:txBody>
          <a:bodyPr lIns="50800" tIns="50800" rIns="50800" bIns="50800" anchor="ctr"/>
          <a:lstStyle/>
          <a:p>
            <a:pPr>
              <a:lnSpc>
                <a:spcPct val="80000"/>
              </a:lnSpc>
              <a:defRPr sz="7000" cap="all" spc="140">
                <a:solidFill>
                  <a:srgbClr val="FFFFFF"/>
                </a:solidFill>
                <a:latin typeface="Montserrat Bold"/>
                <a:ea typeface="Montserrat Bold"/>
                <a:cs typeface="Montserrat Bold"/>
                <a:sym typeface="Montserrat Bold"/>
              </a:defRPr>
            </a:pPr>
            <a:endParaRPr/>
          </a:p>
        </p:txBody>
      </p:sp>
      <p:sp>
        <p:nvSpPr>
          <p:cNvPr id="4" name="Rectangle 3">
            <a:extLst>
              <a:ext uri="{FF2B5EF4-FFF2-40B4-BE49-F238E27FC236}">
                <a16:creationId xmlns:a16="http://schemas.microsoft.com/office/drawing/2014/main" id="{9A3EE050-8BFB-4394-6832-716C17D2609C}"/>
              </a:ext>
            </a:extLst>
          </p:cNvPr>
          <p:cNvSpPr>
            <a:spLocks noGrp="1" noRot="1" noMove="1" noResize="1" noEditPoints="1" noAdjustHandles="1" noChangeArrowheads="1" noChangeShapeType="1"/>
          </p:cNvSpPr>
          <p:nvPr/>
        </p:nvSpPr>
        <p:spPr>
          <a:xfrm>
            <a:off x="1124792" y="5943204"/>
            <a:ext cx="1923207" cy="433320"/>
          </a:xfrm>
          <a:prstGeom prst="rect">
            <a:avLst/>
          </a:prstGeom>
          <a:solidFill>
            <a:srgbClr val="4F2F1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8DFC38D0-381C-DF9E-6581-FAD9FCFE792D}"/>
              </a:ext>
            </a:extLst>
          </p:cNvPr>
          <p:cNvSpPr/>
          <p:nvPr/>
        </p:nvSpPr>
        <p:spPr>
          <a:xfrm>
            <a:off x="0" y="6534150"/>
            <a:ext cx="3047999" cy="32385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10985617"/>
      </p:ext>
    </p:extLst>
  </p:cSld>
  <p:clrMapOvr>
    <a:masterClrMapping/>
  </p:clrMapOvr>
  <p:transition spd="slow">
    <p:push/>
  </p:transition>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withEffect">
                                  <p:stCondLst>
                                    <p:cond delay="500"/>
                                  </p:stCondLst>
                                  <p:iterate>
                                    <p:tmAbs val="0"/>
                                  </p:iterate>
                                  <p:childTnLst>
                                    <p:set>
                                      <p:cBhvr>
                                        <p:cTn id="6" fill="hold"/>
                                        <p:tgtEl>
                                          <p:spTgt spid="2095"/>
                                        </p:tgtEl>
                                        <p:attrNameLst>
                                          <p:attrName>style.visibility</p:attrName>
                                        </p:attrNameLst>
                                      </p:cBhvr>
                                      <p:to>
                                        <p:strVal val="visible"/>
                                      </p:to>
                                    </p:set>
                                    <p:anim calcmode="lin" valueType="num">
                                      <p:cBhvr>
                                        <p:cTn id="7" dur="1000" fill="hold"/>
                                        <p:tgtEl>
                                          <p:spTgt spid="2095"/>
                                        </p:tgtEl>
                                        <p:attrNameLst>
                                          <p:attrName>ppt_x</p:attrName>
                                        </p:attrNameLst>
                                      </p:cBhvr>
                                      <p:tavLst>
                                        <p:tav tm="0">
                                          <p:val>
                                            <p:strVal val="#ppt_x"/>
                                          </p:val>
                                        </p:tav>
                                        <p:tav tm="100000">
                                          <p:val>
                                            <p:strVal val="#ppt_x"/>
                                          </p:val>
                                        </p:tav>
                                      </p:tavLst>
                                    </p:anim>
                                    <p:anim calcmode="lin" valueType="num">
                                      <p:cBhvr>
                                        <p:cTn id="8" dur="1000" fill="hold"/>
                                        <p:tgtEl>
                                          <p:spTgt spid="2095"/>
                                        </p:tgtEl>
                                        <p:attrNameLst>
                                          <p:attrName>ppt_y</p:attrName>
                                        </p:attrNameLst>
                                      </p:cBhvr>
                                      <p:tavLst>
                                        <p:tav tm="0">
                                          <p:val>
                                            <p:strVal val="0-#ppt_h/2"/>
                                          </p:val>
                                        </p:tav>
                                        <p:tav tm="100000">
                                          <p:val>
                                            <p:strVal val="#ppt_y"/>
                                          </p:val>
                                        </p:tav>
                                      </p:tavLst>
                                    </p:anim>
                                  </p:childTnLst>
                                </p:cTn>
                              </p:par>
                              <p:par>
                                <p:cTn id="9" presetID="2" presetClass="entr" presetSubtype="8" accel="50000" decel="50000" fill="hold" grpId="0" nodeType="withEffect">
                                  <p:stCondLst>
                                    <p:cond delay="1500"/>
                                  </p:stCondLst>
                                  <p:iterate>
                                    <p:tmAbs val="0"/>
                                  </p:iterate>
                                  <p:childTnLst>
                                    <p:set>
                                      <p:cBhvr>
                                        <p:cTn id="10" fill="hold"/>
                                        <p:tgtEl>
                                          <p:spTgt spid="2100"/>
                                        </p:tgtEl>
                                        <p:attrNameLst>
                                          <p:attrName>style.visibility</p:attrName>
                                        </p:attrNameLst>
                                      </p:cBhvr>
                                      <p:to>
                                        <p:strVal val="visible"/>
                                      </p:to>
                                    </p:set>
                                    <p:anim calcmode="lin" valueType="num">
                                      <p:cBhvr>
                                        <p:cTn id="11" dur="1000" fill="hold"/>
                                        <p:tgtEl>
                                          <p:spTgt spid="2100"/>
                                        </p:tgtEl>
                                        <p:attrNameLst>
                                          <p:attrName>ppt_x</p:attrName>
                                        </p:attrNameLst>
                                      </p:cBhvr>
                                      <p:tavLst>
                                        <p:tav tm="0">
                                          <p:val>
                                            <p:strVal val="0-#ppt_w/2"/>
                                          </p:val>
                                        </p:tav>
                                        <p:tav tm="100000">
                                          <p:val>
                                            <p:strVal val="#ppt_x"/>
                                          </p:val>
                                        </p:tav>
                                      </p:tavLst>
                                    </p:anim>
                                    <p:anim calcmode="lin" valueType="num">
                                      <p:cBhvr>
                                        <p:cTn id="12" dur="1000" fill="hold"/>
                                        <p:tgtEl>
                                          <p:spTgt spid="2100"/>
                                        </p:tgtEl>
                                        <p:attrNameLst>
                                          <p:attrName>ppt_y</p:attrName>
                                        </p:attrNameLst>
                                      </p:cBhvr>
                                      <p:tavLst>
                                        <p:tav tm="0">
                                          <p:val>
                                            <p:strVal val="#ppt_y"/>
                                          </p:val>
                                        </p:tav>
                                        <p:tav tm="100000">
                                          <p:val>
                                            <p:strVal val="#ppt_y"/>
                                          </p:val>
                                        </p:tav>
                                      </p:tavLst>
                                    </p:anim>
                                  </p:childTnLst>
                                </p:cTn>
                              </p:par>
                              <p:par>
                                <p:cTn id="13" presetID="2" presetClass="entr" presetSubtype="8" accel="50000" decel="50000" fill="hold" grpId="0" nodeType="withEffect">
                                  <p:stCondLst>
                                    <p:cond delay="2000"/>
                                  </p:stCondLst>
                                  <p:iterate>
                                    <p:tmAbs val="0"/>
                                  </p:iterate>
                                  <p:childTnLst>
                                    <p:set>
                                      <p:cBhvr>
                                        <p:cTn id="14" fill="hold"/>
                                        <p:tgtEl>
                                          <p:spTgt spid="2104"/>
                                        </p:tgtEl>
                                        <p:attrNameLst>
                                          <p:attrName>style.visibility</p:attrName>
                                        </p:attrNameLst>
                                      </p:cBhvr>
                                      <p:to>
                                        <p:strVal val="visible"/>
                                      </p:to>
                                    </p:set>
                                    <p:anim calcmode="lin" valueType="num">
                                      <p:cBhvr>
                                        <p:cTn id="15" dur="1000" fill="hold"/>
                                        <p:tgtEl>
                                          <p:spTgt spid="2104"/>
                                        </p:tgtEl>
                                        <p:attrNameLst>
                                          <p:attrName>ppt_x</p:attrName>
                                        </p:attrNameLst>
                                      </p:cBhvr>
                                      <p:tavLst>
                                        <p:tav tm="0">
                                          <p:val>
                                            <p:strVal val="0-#ppt_w/2"/>
                                          </p:val>
                                        </p:tav>
                                        <p:tav tm="100000">
                                          <p:val>
                                            <p:strVal val="#ppt_x"/>
                                          </p:val>
                                        </p:tav>
                                      </p:tavLst>
                                    </p:anim>
                                    <p:anim calcmode="lin" valueType="num">
                                      <p:cBhvr>
                                        <p:cTn id="16" dur="1000" fill="hold"/>
                                        <p:tgtEl>
                                          <p:spTgt spid="210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95" grpId="0" animBg="1" advAuto="0"/>
      <p:bldP spid="2100" grpId="0" animBg="1" advAuto="0"/>
      <p:bldP spid="2104" grpId="0" animBg="1" advAuto="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B2EF85-BBB6-9033-2A78-6E962E82FB3D}"/>
            </a:ext>
          </a:extLst>
        </p:cNvPr>
        <p:cNvGrpSpPr/>
        <p:nvPr/>
      </p:nvGrpSpPr>
      <p:grpSpPr>
        <a:xfrm>
          <a:off x="0" y="0"/>
          <a:ext cx="0" cy="0"/>
          <a:chOff x="0" y="0"/>
          <a:chExt cx="0" cy="0"/>
        </a:xfrm>
      </p:grpSpPr>
      <p:sp>
        <p:nvSpPr>
          <p:cNvPr id="6670" name="Editable vector graphic">
            <a:extLst>
              <a:ext uri="{FF2B5EF4-FFF2-40B4-BE49-F238E27FC236}">
                <a16:creationId xmlns:a16="http://schemas.microsoft.com/office/drawing/2014/main" id="{8CD872DF-2797-1E3B-BF3D-27B57AAEBFCB}"/>
              </a:ext>
            </a:extLst>
          </p:cNvPr>
          <p:cNvSpPr txBox="1"/>
          <p:nvPr/>
        </p:nvSpPr>
        <p:spPr>
          <a:xfrm>
            <a:off x="933809" y="288021"/>
            <a:ext cx="9009906" cy="49738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5400" tIns="25400" rIns="25400" bIns="25400">
            <a:spAutoFit/>
          </a:bodyPr>
          <a:lstStyle>
            <a:lvl1pPr algn="ctr">
              <a:lnSpc>
                <a:spcPct val="90000"/>
              </a:lnSpc>
              <a:defRPr sz="9000" spc="0">
                <a:latin typeface="+mn-lt"/>
                <a:ea typeface="+mn-ea"/>
                <a:cs typeface="+mn-cs"/>
                <a:sym typeface="Montserrat Bold"/>
              </a:defRPr>
            </a:lvl1pPr>
          </a:lstStyle>
          <a:p>
            <a:pPr algn="l"/>
            <a:r>
              <a:rPr lang="en-US" sz="3200" b="1" dirty="0"/>
              <a:t>Structure and Approach</a:t>
            </a:r>
            <a:endParaRPr sz="3200" b="1" dirty="0"/>
          </a:p>
        </p:txBody>
      </p:sp>
      <p:grpSp>
        <p:nvGrpSpPr>
          <p:cNvPr id="2" name="Group">
            <a:extLst>
              <a:ext uri="{FF2B5EF4-FFF2-40B4-BE49-F238E27FC236}">
                <a16:creationId xmlns:a16="http://schemas.microsoft.com/office/drawing/2014/main" id="{3C0F5B25-5B16-BA2D-FF59-55B4CE43FC08}"/>
              </a:ext>
            </a:extLst>
          </p:cNvPr>
          <p:cNvGrpSpPr/>
          <p:nvPr/>
        </p:nvGrpSpPr>
        <p:grpSpPr>
          <a:xfrm>
            <a:off x="0" y="-1"/>
            <a:ext cx="635599" cy="6858001"/>
            <a:chOff x="0" y="-1"/>
            <a:chExt cx="1271197" cy="13716001"/>
          </a:xfrm>
          <a:solidFill>
            <a:srgbClr val="509753"/>
          </a:solidFill>
        </p:grpSpPr>
        <p:sp>
          <p:nvSpPr>
            <p:cNvPr id="3" name="Rectangle">
              <a:extLst>
                <a:ext uri="{FF2B5EF4-FFF2-40B4-BE49-F238E27FC236}">
                  <a16:creationId xmlns:a16="http://schemas.microsoft.com/office/drawing/2014/main" id="{AC700F29-6F75-D7D0-2501-6B4F5F03EDA4}"/>
                </a:ext>
              </a:extLst>
            </p:cNvPr>
            <p:cNvSpPr/>
            <p:nvPr/>
          </p:nvSpPr>
          <p:spPr>
            <a:xfrm>
              <a:off x="0" y="-1"/>
              <a:ext cx="1271197" cy="13716001"/>
            </a:xfrm>
            <a:prstGeom prst="rect">
              <a:avLst/>
            </a:prstGeom>
            <a:grpFill/>
            <a:ln w="12700" cap="flat">
              <a:noFill/>
              <a:miter lim="400000"/>
            </a:ln>
            <a:effectLst/>
          </p:spPr>
          <p:txBody>
            <a:bodyPr wrap="square" lIns="19050" tIns="19050" rIns="19050" bIns="19050"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sz="1600"/>
            </a:p>
          </p:txBody>
        </p:sp>
        <p:sp>
          <p:nvSpPr>
            <p:cNvPr id="4" name="Insert slide title here">
              <a:extLst>
                <a:ext uri="{FF2B5EF4-FFF2-40B4-BE49-F238E27FC236}">
                  <a16:creationId xmlns:a16="http://schemas.microsoft.com/office/drawing/2014/main" id="{77F54046-0C82-A439-9A58-6837398E97EF}"/>
                </a:ext>
              </a:extLst>
            </p:cNvPr>
            <p:cNvSpPr txBox="1"/>
            <p:nvPr/>
          </p:nvSpPr>
          <p:spPr>
            <a:xfrm rot="16200000">
              <a:off x="-5582334" y="6529705"/>
              <a:ext cx="12435865" cy="656589"/>
            </a:xfrm>
            <a:prstGeom prst="rect">
              <a:avLst/>
            </a:prstGeom>
            <a:grp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numCol="1" anchor="t">
              <a:spAutoFit/>
            </a:bodyPr>
            <a:lstStyle>
              <a:lvl1pPr algn="ctr">
                <a:defRPr b="1">
                  <a:solidFill>
                    <a:srgbClr val="FFFFFF"/>
                  </a:solidFill>
                </a:defRPr>
              </a:lvl1pPr>
            </a:lstStyle>
            <a:p>
              <a:r>
                <a:rPr lang="en-US" dirty="0"/>
                <a:t>COMMUNITY GEOTHERMAL PLANNIG + PILOTS OVERVIEW</a:t>
              </a:r>
              <a:endParaRPr dirty="0"/>
            </a:p>
          </p:txBody>
        </p:sp>
      </p:grpSp>
      <p:graphicFrame>
        <p:nvGraphicFramePr>
          <p:cNvPr id="5" name="Table 4">
            <a:extLst>
              <a:ext uri="{FF2B5EF4-FFF2-40B4-BE49-F238E27FC236}">
                <a16:creationId xmlns:a16="http://schemas.microsoft.com/office/drawing/2014/main" id="{37A32799-6100-EE82-80F5-943A8DDA6D79}"/>
              </a:ext>
            </a:extLst>
          </p:cNvPr>
          <p:cNvGraphicFramePr>
            <a:graphicFrameLocks noGrp="1"/>
          </p:cNvGraphicFramePr>
          <p:nvPr>
            <p:extLst>
              <p:ext uri="{D42A27DB-BD31-4B8C-83A1-F6EECF244321}">
                <p14:modId xmlns:p14="http://schemas.microsoft.com/office/powerpoint/2010/main" val="3589259347"/>
              </p:ext>
            </p:extLst>
          </p:nvPr>
        </p:nvGraphicFramePr>
        <p:xfrm>
          <a:off x="1266629" y="2003131"/>
          <a:ext cx="10508428" cy="4206240"/>
        </p:xfrm>
        <a:graphic>
          <a:graphicData uri="http://schemas.openxmlformats.org/drawingml/2006/table">
            <a:tbl>
              <a:tblPr firstRow="1" bandRow="1">
                <a:tableStyleId>{2D5ABB26-0587-4C30-8999-92F81FD0307C}</a:tableStyleId>
              </a:tblPr>
              <a:tblGrid>
                <a:gridCol w="2554924">
                  <a:extLst>
                    <a:ext uri="{9D8B030D-6E8A-4147-A177-3AD203B41FA5}">
                      <a16:colId xmlns:a16="http://schemas.microsoft.com/office/drawing/2014/main" val="109299765"/>
                    </a:ext>
                  </a:extLst>
                </a:gridCol>
                <a:gridCol w="2651168">
                  <a:extLst>
                    <a:ext uri="{9D8B030D-6E8A-4147-A177-3AD203B41FA5}">
                      <a16:colId xmlns:a16="http://schemas.microsoft.com/office/drawing/2014/main" val="1697107342"/>
                    </a:ext>
                  </a:extLst>
                </a:gridCol>
                <a:gridCol w="2651168">
                  <a:extLst>
                    <a:ext uri="{9D8B030D-6E8A-4147-A177-3AD203B41FA5}">
                      <a16:colId xmlns:a16="http://schemas.microsoft.com/office/drawing/2014/main" val="563624517"/>
                    </a:ext>
                  </a:extLst>
                </a:gridCol>
                <a:gridCol w="2651168">
                  <a:extLst>
                    <a:ext uri="{9D8B030D-6E8A-4147-A177-3AD203B41FA5}">
                      <a16:colId xmlns:a16="http://schemas.microsoft.com/office/drawing/2014/main" val="3157720618"/>
                    </a:ext>
                  </a:extLst>
                </a:gridCol>
              </a:tblGrid>
              <a:tr h="1721319">
                <a:tc>
                  <a:txBody>
                    <a:bodyPr/>
                    <a:lstStyle/>
                    <a:p>
                      <a:r>
                        <a:rPr lang="en-US" sz="2400" b="1" i="0" u="none" strike="noStrike" cap="none" dirty="0">
                          <a:solidFill>
                            <a:schemeClr val="tx1"/>
                          </a:solidFill>
                          <a:latin typeface="+mn-lt"/>
                          <a:ea typeface="+mn-ea"/>
                          <a:cs typeface="Arial"/>
                          <a:sym typeface="Arial"/>
                        </a:rPr>
                        <a:t>Phase 1: Planning Grants</a:t>
                      </a:r>
                    </a:p>
                    <a:p>
                      <a:r>
                        <a:rPr lang="en-US" sz="2400" b="0" i="0" u="none" strike="noStrike" cap="none" dirty="0">
                          <a:solidFill>
                            <a:schemeClr val="tx1"/>
                          </a:solidFill>
                          <a:latin typeface="+mn-lt"/>
                          <a:ea typeface="+mn-ea"/>
                          <a:cs typeface="Arial"/>
                          <a:sym typeface="Arial"/>
                        </a:rPr>
                        <a:t>Released December 2025</a:t>
                      </a:r>
                    </a:p>
                  </a:txBody>
                  <a:tcPr>
                    <a:solidFill>
                      <a:schemeClr val="accent6">
                        <a:lumMod val="20000"/>
                        <a:lumOff val="80000"/>
                      </a:schemeClr>
                    </a:solidFill>
                  </a:tcPr>
                </a:tc>
                <a:tc>
                  <a:txBody>
                    <a:bodyPr/>
                    <a:lstStyle/>
                    <a:p>
                      <a:pPr algn="ctr"/>
                      <a:r>
                        <a:rPr lang="en-US" sz="1600" b="0" i="0" u="none" strike="noStrike" cap="none" dirty="0">
                          <a:solidFill>
                            <a:schemeClr val="tx1"/>
                          </a:solidFill>
                          <a:latin typeface="+mn-lt"/>
                          <a:ea typeface="+mn-ea"/>
                          <a:cs typeface="Arial"/>
                          <a:sym typeface="Arial"/>
                        </a:rPr>
                        <a:t>Engineering and system design, community engagement, financial modeling, permitting support, and other planning activities to align with the key features and requirements of the program.</a:t>
                      </a:r>
                    </a:p>
                  </a:txBody>
                  <a:tcPr>
                    <a:solidFill>
                      <a:schemeClr val="accent6">
                        <a:lumMod val="20000"/>
                        <a:lumOff val="80000"/>
                      </a:schemeClr>
                    </a:solidFill>
                  </a:tcPr>
                </a:tc>
                <a:tc>
                  <a:txBody>
                    <a:bodyPr/>
                    <a:lstStyle/>
                    <a:p>
                      <a:pPr algn="ctr"/>
                      <a:r>
                        <a:rPr lang="en-US" sz="1600" b="0" i="0" u="none" strike="noStrike" cap="none" dirty="0">
                          <a:solidFill>
                            <a:schemeClr val="tx1"/>
                          </a:solidFill>
                          <a:latin typeface="+mn-lt"/>
                          <a:ea typeface="+mn-ea"/>
                          <a:cs typeface="Arial"/>
                          <a:sym typeface="Arial"/>
                        </a:rPr>
                        <a:t>Up to $250,000 per award</a:t>
                      </a:r>
                    </a:p>
                    <a:p>
                      <a:pPr algn="ctr"/>
                      <a:r>
                        <a:rPr lang="en-US" sz="1600" b="0" i="0" u="none" strike="noStrike" cap="none" dirty="0">
                          <a:solidFill>
                            <a:schemeClr val="tx1"/>
                          </a:solidFill>
                          <a:latin typeface="+mn-lt"/>
                          <a:ea typeface="+mn-ea"/>
                          <a:cs typeface="Arial"/>
                          <a:sym typeface="Arial"/>
                        </a:rPr>
                        <a:t>Competitive Grants</a:t>
                      </a:r>
                    </a:p>
                    <a:p>
                      <a:pPr algn="ctr"/>
                      <a:endParaRPr lang="en-US" sz="1600" b="0" i="0" u="none" strike="noStrike" cap="none" dirty="0">
                        <a:solidFill>
                          <a:schemeClr val="tx1"/>
                        </a:solidFill>
                        <a:latin typeface="+mn-lt"/>
                        <a:ea typeface="+mn-ea"/>
                        <a:cs typeface="Arial"/>
                        <a:sym typeface="Arial"/>
                      </a:endParaRPr>
                    </a:p>
                  </a:txBody>
                  <a:tcPr>
                    <a:solidFill>
                      <a:schemeClr val="accent6">
                        <a:lumMod val="20000"/>
                        <a:lumOff val="80000"/>
                      </a:schemeClr>
                    </a:solidFill>
                  </a:tcPr>
                </a:tc>
                <a:tc>
                  <a:txBody>
                    <a:bodyPr/>
                    <a:lstStyle/>
                    <a:p>
                      <a:pPr algn="ctr"/>
                      <a:r>
                        <a:rPr lang="en-US" sz="1600" b="0" i="0" u="none" strike="noStrike" cap="none" dirty="0">
                          <a:solidFill>
                            <a:schemeClr val="tx1"/>
                          </a:solidFill>
                          <a:latin typeface="+mn-lt"/>
                          <a:ea typeface="+mn-ea"/>
                          <a:cs typeface="Arial"/>
                          <a:sym typeface="Arial"/>
                        </a:rPr>
                        <a:t>Applications Due </a:t>
                      </a:r>
                    </a:p>
                    <a:p>
                      <a:pPr algn="ctr"/>
                      <a:r>
                        <a:rPr lang="en-US" sz="1600" b="0" i="0" u="none" strike="noStrike" cap="none" dirty="0">
                          <a:solidFill>
                            <a:schemeClr val="tx1"/>
                          </a:solidFill>
                          <a:latin typeface="+mn-lt"/>
                          <a:ea typeface="+mn-ea"/>
                          <a:cs typeface="Arial"/>
                          <a:sym typeface="Arial"/>
                        </a:rPr>
                        <a:t>February 13, 2026</a:t>
                      </a:r>
                    </a:p>
                  </a:txBody>
                  <a:tcPr>
                    <a:solidFill>
                      <a:schemeClr val="accent6">
                        <a:lumMod val="20000"/>
                        <a:lumOff val="80000"/>
                      </a:schemeClr>
                    </a:solidFill>
                  </a:tcPr>
                </a:tc>
                <a:extLst>
                  <a:ext uri="{0D108BD9-81ED-4DB2-BD59-A6C34878D82A}">
                    <a16:rowId xmlns:a16="http://schemas.microsoft.com/office/drawing/2014/main" val="1370047851"/>
                  </a:ext>
                </a:extLst>
              </a:tr>
              <a:tr h="1395017">
                <a:tc>
                  <a:txBody>
                    <a:bodyPr/>
                    <a:lstStyle/>
                    <a:p>
                      <a:r>
                        <a:rPr lang="en-US" sz="2400" b="1" i="0" u="none" strike="noStrike" cap="none" dirty="0">
                          <a:solidFill>
                            <a:schemeClr val="tx1"/>
                          </a:solidFill>
                          <a:latin typeface="+mn-lt"/>
                          <a:ea typeface="+mn-ea"/>
                          <a:cs typeface="Arial"/>
                          <a:sym typeface="Arial"/>
                        </a:rPr>
                        <a:t>Phase 2: Pilot and Project Deployments</a:t>
                      </a:r>
                    </a:p>
                    <a:p>
                      <a:r>
                        <a:rPr lang="en-US" sz="2400" b="0" i="0" u="none" strike="noStrike" cap="none" dirty="0">
                          <a:solidFill>
                            <a:schemeClr val="tx1"/>
                          </a:solidFill>
                          <a:latin typeface="+mn-lt"/>
                          <a:ea typeface="+mn-ea"/>
                          <a:cs typeface="Arial"/>
                          <a:sym typeface="Arial"/>
                        </a:rPr>
                        <a:t>Winter 2026 and beyond</a:t>
                      </a:r>
                    </a:p>
                  </a:txBody>
                  <a:tcPr/>
                </a:tc>
                <a:tc>
                  <a:txBody>
                    <a:bodyPr/>
                    <a:lstStyle/>
                    <a:p>
                      <a:pPr marR="0" algn="ctr" rtl="0">
                        <a:lnSpc>
                          <a:spcPct val="100000"/>
                        </a:lnSpc>
                        <a:spcBef>
                          <a:spcPts val="0"/>
                        </a:spcBef>
                        <a:spcAft>
                          <a:spcPts val="0"/>
                        </a:spcAft>
                        <a:buClr>
                          <a:srgbClr val="000000"/>
                        </a:buClr>
                        <a:buFont typeface="Arial"/>
                      </a:pPr>
                      <a:r>
                        <a:rPr lang="en-US" sz="1600" b="0" i="0" u="none" strike="noStrike" cap="none" dirty="0">
                          <a:solidFill>
                            <a:schemeClr val="tx1"/>
                          </a:solidFill>
                          <a:latin typeface="+mn-lt"/>
                          <a:ea typeface="+mn-ea"/>
                          <a:cs typeface="Arial"/>
                          <a:sym typeface="Arial"/>
                        </a:rPr>
                        <a:t>Construction and deployment of community geothermal projects.</a:t>
                      </a:r>
                    </a:p>
                  </a:txBody>
                  <a:tcPr/>
                </a:tc>
                <a:tc>
                  <a:txBody>
                    <a:bodyPr/>
                    <a:lstStyle/>
                    <a:p>
                      <a:pPr algn="ctr"/>
                      <a:r>
                        <a:rPr lang="en-US" sz="1600" b="0" i="0" u="none" strike="noStrike" cap="none" dirty="0">
                          <a:solidFill>
                            <a:schemeClr val="tx1"/>
                          </a:solidFill>
                          <a:latin typeface="+mn-lt"/>
                          <a:ea typeface="+mn-ea"/>
                          <a:cs typeface="Arial"/>
                          <a:sym typeface="Arial"/>
                        </a:rPr>
                        <a:t>$1,000,000-$5,000,000 </a:t>
                      </a:r>
                    </a:p>
                    <a:p>
                      <a:pPr algn="ctr"/>
                      <a:r>
                        <a:rPr lang="en-US" sz="1600" b="0" i="0" u="none" strike="noStrike" cap="none" dirty="0">
                          <a:solidFill>
                            <a:schemeClr val="tx1"/>
                          </a:solidFill>
                          <a:latin typeface="+mn-lt"/>
                          <a:ea typeface="+mn-ea"/>
                          <a:cs typeface="Arial"/>
                          <a:sym typeface="Arial"/>
                        </a:rPr>
                        <a:t>Competitive Grants</a:t>
                      </a:r>
                    </a:p>
                    <a:p>
                      <a:pPr algn="ctr"/>
                      <a:endParaRPr lang="en-US" sz="1600" b="0" i="0" u="none" strike="noStrike" cap="none" dirty="0">
                        <a:solidFill>
                          <a:schemeClr val="tx1"/>
                        </a:solidFill>
                        <a:latin typeface="+mn-lt"/>
                        <a:ea typeface="+mn-ea"/>
                        <a:cs typeface="Arial"/>
                        <a:sym typeface="Arial"/>
                      </a:endParaRPr>
                    </a:p>
                  </a:txBody>
                  <a:tcPr/>
                </a:tc>
                <a:tc>
                  <a:txBody>
                    <a:bodyPr/>
                    <a:lstStyle/>
                    <a:p>
                      <a:pPr algn="ctr"/>
                      <a:endParaRPr lang="en-US" sz="1600" b="0" i="0" u="none" strike="noStrike" cap="none" dirty="0">
                        <a:solidFill>
                          <a:schemeClr val="tx1"/>
                        </a:solidFill>
                        <a:latin typeface="+mn-lt"/>
                        <a:ea typeface="+mn-ea"/>
                        <a:cs typeface="Arial"/>
                        <a:sym typeface="Arial"/>
                      </a:endParaRPr>
                    </a:p>
                  </a:txBody>
                  <a:tcPr/>
                </a:tc>
                <a:extLst>
                  <a:ext uri="{0D108BD9-81ED-4DB2-BD59-A6C34878D82A}">
                    <a16:rowId xmlns:a16="http://schemas.microsoft.com/office/drawing/2014/main" val="1080392224"/>
                  </a:ext>
                </a:extLst>
              </a:tr>
            </a:tbl>
          </a:graphicData>
        </a:graphic>
      </p:graphicFrame>
      <p:sp>
        <p:nvSpPr>
          <p:cNvPr id="6" name="TextBox 5">
            <a:extLst>
              <a:ext uri="{FF2B5EF4-FFF2-40B4-BE49-F238E27FC236}">
                <a16:creationId xmlns:a16="http://schemas.microsoft.com/office/drawing/2014/main" id="{EE2FCB16-8A3C-806B-CD01-45087C27372C}"/>
              </a:ext>
            </a:extLst>
          </p:cNvPr>
          <p:cNvSpPr txBox="1"/>
          <p:nvPr/>
        </p:nvSpPr>
        <p:spPr>
          <a:xfrm>
            <a:off x="1266629" y="864141"/>
            <a:ext cx="10229559" cy="923330"/>
          </a:xfrm>
          <a:prstGeom prst="rect">
            <a:avLst/>
          </a:prstGeom>
          <a:noFill/>
        </p:spPr>
        <p:txBody>
          <a:bodyPr wrap="square" rtlCol="0">
            <a:spAutoFit/>
          </a:bodyPr>
          <a:lstStyle/>
          <a:p>
            <a:r>
              <a:rPr lang="en-US" dirty="0"/>
              <a:t>In November 2025, IFA/ICB launched the </a:t>
            </a:r>
            <a:r>
              <a:rPr lang="en-US" dirty="0">
                <a:hlinkClick r:id="rId2"/>
              </a:rPr>
              <a:t>Community Geothermal Grant Plan </a:t>
            </a:r>
            <a:r>
              <a:rPr lang="en-US" dirty="0"/>
              <a:t>which outlines the program design, project eligibility, and project design criteria. All projects submitted under the NOFOs will be scored based on alignment with the plan and CPRG goals.</a:t>
            </a:r>
          </a:p>
        </p:txBody>
      </p:sp>
    </p:spTree>
    <p:extLst>
      <p:ext uri="{BB962C8B-B14F-4D97-AF65-F5344CB8AC3E}">
        <p14:creationId xmlns:p14="http://schemas.microsoft.com/office/powerpoint/2010/main" val="2718175994"/>
      </p:ext>
    </p:extLst>
  </p:cSld>
  <p:clrMapOvr>
    <a:masterClrMapping/>
  </p:clrMapOvr>
  <p:transition spd="slow">
    <p:push/>
  </p:transition>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withEffect">
                                  <p:stCondLst>
                                    <p:cond delay="0"/>
                                  </p:stCondLst>
                                  <p:iterate>
                                    <p:tmAbs val="0"/>
                                  </p:iterate>
                                  <p:childTnLst>
                                    <p:set>
                                      <p:cBhvr>
                                        <p:cTn id="6" fill="hold"/>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1+#ppt_w/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advAuto="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D0877D-9E6D-7DE8-8C23-0C30B31B2875}"/>
            </a:ext>
          </a:extLst>
        </p:cNvPr>
        <p:cNvGrpSpPr/>
        <p:nvPr/>
      </p:nvGrpSpPr>
      <p:grpSpPr>
        <a:xfrm>
          <a:off x="0" y="0"/>
          <a:ext cx="0" cy="0"/>
          <a:chOff x="0" y="0"/>
          <a:chExt cx="0" cy="0"/>
        </a:xfrm>
      </p:grpSpPr>
      <p:sp>
        <p:nvSpPr>
          <p:cNvPr id="6670" name="Editable vector graphic">
            <a:extLst>
              <a:ext uri="{FF2B5EF4-FFF2-40B4-BE49-F238E27FC236}">
                <a16:creationId xmlns:a16="http://schemas.microsoft.com/office/drawing/2014/main" id="{F5942EAD-61FA-4237-9F63-6877210EFEFB}"/>
              </a:ext>
            </a:extLst>
          </p:cNvPr>
          <p:cNvSpPr txBox="1"/>
          <p:nvPr/>
        </p:nvSpPr>
        <p:spPr>
          <a:xfrm>
            <a:off x="933809" y="288021"/>
            <a:ext cx="11104540" cy="49738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a:spAutoFit/>
          </a:bodyPr>
          <a:lstStyle>
            <a:lvl1pPr algn="ctr">
              <a:lnSpc>
                <a:spcPct val="90000"/>
              </a:lnSpc>
              <a:defRPr sz="9000" spc="0">
                <a:latin typeface="+mn-lt"/>
                <a:ea typeface="+mn-ea"/>
                <a:cs typeface="+mn-cs"/>
                <a:sym typeface="Montserrat Bold"/>
              </a:defRPr>
            </a:lvl1pPr>
          </a:lstStyle>
          <a:p>
            <a:pPr algn="l"/>
            <a:r>
              <a:rPr lang="en-US" sz="3200" b="1" dirty="0"/>
              <a:t>Phase 1 Planning Grants: Purpose and Intent</a:t>
            </a:r>
            <a:endParaRPr sz="3200" b="1" dirty="0"/>
          </a:p>
        </p:txBody>
      </p:sp>
      <p:grpSp>
        <p:nvGrpSpPr>
          <p:cNvPr id="2" name="Group">
            <a:extLst>
              <a:ext uri="{FF2B5EF4-FFF2-40B4-BE49-F238E27FC236}">
                <a16:creationId xmlns:a16="http://schemas.microsoft.com/office/drawing/2014/main" id="{D40A2BC3-0957-8017-E033-46C9856DED00}"/>
              </a:ext>
            </a:extLst>
          </p:cNvPr>
          <p:cNvGrpSpPr/>
          <p:nvPr/>
        </p:nvGrpSpPr>
        <p:grpSpPr>
          <a:xfrm>
            <a:off x="0" y="-1"/>
            <a:ext cx="635599" cy="6858001"/>
            <a:chOff x="0" y="-1"/>
            <a:chExt cx="1271197" cy="13716001"/>
          </a:xfrm>
          <a:solidFill>
            <a:srgbClr val="509753"/>
          </a:solidFill>
        </p:grpSpPr>
        <p:sp>
          <p:nvSpPr>
            <p:cNvPr id="3" name="Rectangle">
              <a:extLst>
                <a:ext uri="{FF2B5EF4-FFF2-40B4-BE49-F238E27FC236}">
                  <a16:creationId xmlns:a16="http://schemas.microsoft.com/office/drawing/2014/main" id="{12AD56E9-8F30-E2C9-3175-23B1E78A7967}"/>
                </a:ext>
              </a:extLst>
            </p:cNvPr>
            <p:cNvSpPr/>
            <p:nvPr/>
          </p:nvSpPr>
          <p:spPr>
            <a:xfrm>
              <a:off x="0" y="-1"/>
              <a:ext cx="1271197" cy="13716001"/>
            </a:xfrm>
            <a:prstGeom prst="rect">
              <a:avLst/>
            </a:prstGeom>
            <a:grpFill/>
            <a:ln w="12700" cap="flat">
              <a:noFill/>
              <a:miter lim="400000"/>
            </a:ln>
            <a:effectLst/>
          </p:spPr>
          <p:txBody>
            <a:bodyPr wrap="square" lIns="19050" tIns="19050" rIns="19050" bIns="19050"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sz="1600"/>
            </a:p>
          </p:txBody>
        </p:sp>
        <p:sp>
          <p:nvSpPr>
            <p:cNvPr id="4" name="Insert slide title here">
              <a:extLst>
                <a:ext uri="{FF2B5EF4-FFF2-40B4-BE49-F238E27FC236}">
                  <a16:creationId xmlns:a16="http://schemas.microsoft.com/office/drawing/2014/main" id="{4EF709EA-F510-CB48-EF2A-794EBDFE7F94}"/>
                </a:ext>
              </a:extLst>
            </p:cNvPr>
            <p:cNvSpPr txBox="1"/>
            <p:nvPr/>
          </p:nvSpPr>
          <p:spPr>
            <a:xfrm rot="16200000">
              <a:off x="-5582334" y="6529705"/>
              <a:ext cx="12435865" cy="656590"/>
            </a:xfrm>
            <a:prstGeom prst="rect">
              <a:avLst/>
            </a:prstGeom>
            <a:grp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numCol="1" anchor="t">
              <a:spAutoFit/>
            </a:bodyPr>
            <a:lstStyle>
              <a:lvl1pPr algn="ctr">
                <a:defRPr b="1">
                  <a:solidFill>
                    <a:srgbClr val="FFFFFF"/>
                  </a:solidFill>
                </a:defRPr>
              </a:lvl1pPr>
            </a:lstStyle>
            <a:p>
              <a:endParaRPr dirty="0"/>
            </a:p>
          </p:txBody>
        </p:sp>
      </p:grpSp>
      <p:sp>
        <p:nvSpPr>
          <p:cNvPr id="8" name="Insert slide title here">
            <a:extLst>
              <a:ext uri="{FF2B5EF4-FFF2-40B4-BE49-F238E27FC236}">
                <a16:creationId xmlns:a16="http://schemas.microsoft.com/office/drawing/2014/main" id="{A4E0B1EA-C0FA-98A4-1D8C-971ADDD26221}"/>
              </a:ext>
            </a:extLst>
          </p:cNvPr>
          <p:cNvSpPr txBox="1"/>
          <p:nvPr/>
        </p:nvSpPr>
        <p:spPr>
          <a:xfrm rot="16200000">
            <a:off x="-2941121" y="3224902"/>
            <a:ext cx="6553815" cy="328295"/>
          </a:xfrm>
          <a:prstGeom prst="rect">
            <a:avLst/>
          </a:prstGeom>
          <a:solidFill>
            <a:srgbClr val="509753"/>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5400" tIns="25400" rIns="25400" bIns="25400" numCol="1" anchor="t">
            <a:spAutoFit/>
          </a:bodyPr>
          <a:lstStyle>
            <a:lvl1pPr algn="ctr">
              <a:defRPr b="1">
                <a:solidFill>
                  <a:srgbClr val="FFFFFF"/>
                </a:solidFill>
              </a:defRPr>
            </a:lvl1pPr>
          </a:lstStyle>
          <a:p>
            <a:r>
              <a:rPr lang="en-US" dirty="0"/>
              <a:t>COMMUNITY GEOTHERMAL PHASE ONE PLANNING GRANTS</a:t>
            </a:r>
            <a:endParaRPr dirty="0"/>
          </a:p>
        </p:txBody>
      </p:sp>
      <p:sp>
        <p:nvSpPr>
          <p:cNvPr id="7" name="TextBox 6">
            <a:extLst>
              <a:ext uri="{FF2B5EF4-FFF2-40B4-BE49-F238E27FC236}">
                <a16:creationId xmlns:a16="http://schemas.microsoft.com/office/drawing/2014/main" id="{E96F6B0E-7BA7-D491-365B-406CB2AA2E8D}"/>
              </a:ext>
            </a:extLst>
          </p:cNvPr>
          <p:cNvSpPr txBox="1"/>
          <p:nvPr/>
        </p:nvSpPr>
        <p:spPr>
          <a:xfrm>
            <a:off x="1190445" y="914399"/>
            <a:ext cx="10429336" cy="5355312"/>
          </a:xfrm>
          <a:prstGeom prst="rect">
            <a:avLst/>
          </a:prstGeom>
          <a:noFill/>
        </p:spPr>
        <p:txBody>
          <a:bodyPr wrap="square" rtlCol="0">
            <a:spAutoFit/>
          </a:bodyPr>
          <a:lstStyle/>
          <a:p>
            <a:pPr lvl="0" eaLnBrk="0" fontAlgn="base" hangingPunct="0">
              <a:spcBef>
                <a:spcPct val="0"/>
              </a:spcBef>
              <a:spcAft>
                <a:spcPct val="0"/>
              </a:spcAft>
              <a:buFontTx/>
              <a:buChar char="•"/>
            </a:pPr>
            <a:r>
              <a:rPr lang="en-US" altLang="en-US" dirty="0">
                <a:latin typeface="Aptos (body)"/>
              </a:rPr>
              <a:t>Phase 1 grants are designed to support targeted planning work that will culminate in a completed </a:t>
            </a:r>
            <a:r>
              <a:rPr lang="en-US" altLang="en-US" b="1" dirty="0">
                <a:latin typeface="Aptos (body)"/>
              </a:rPr>
              <a:t>Community Geothermal Project Plan </a:t>
            </a:r>
            <a:r>
              <a:rPr lang="en-US" altLang="en-US" dirty="0">
                <a:latin typeface="Aptos (body)"/>
              </a:rPr>
              <a:t>aligned with the Community Geothermal Planning + Pilots Program Plan.</a:t>
            </a:r>
          </a:p>
          <a:p>
            <a:pPr lvl="0" eaLnBrk="0" fontAlgn="base" hangingPunct="0">
              <a:spcBef>
                <a:spcPct val="0"/>
              </a:spcBef>
              <a:spcAft>
                <a:spcPct val="0"/>
              </a:spcAft>
              <a:buFontTx/>
              <a:buChar char="•"/>
            </a:pPr>
            <a:endParaRPr lang="en-US" altLang="en-US" dirty="0">
              <a:latin typeface="Aptos (body)"/>
            </a:endParaRPr>
          </a:p>
          <a:p>
            <a:pPr lvl="0" eaLnBrk="0" fontAlgn="base" hangingPunct="0">
              <a:spcBef>
                <a:spcPct val="0"/>
              </a:spcBef>
              <a:spcAft>
                <a:spcPct val="0"/>
              </a:spcAft>
              <a:buFontTx/>
              <a:buChar char="•"/>
            </a:pPr>
            <a:r>
              <a:rPr lang="en-US" altLang="en-US" dirty="0">
                <a:latin typeface="Aptos (body)"/>
              </a:rPr>
              <a:t>All Phase 1 activities must clearly build toward the </a:t>
            </a:r>
            <a:r>
              <a:rPr lang="en-US" altLang="en-US" b="1" dirty="0">
                <a:latin typeface="Aptos (body)"/>
              </a:rPr>
              <a:t>scope, scale, and eligibility criteria</a:t>
            </a:r>
            <a:r>
              <a:rPr lang="en-US" altLang="en-US" dirty="0">
                <a:latin typeface="Aptos (body)"/>
              </a:rPr>
              <a:t> required for Phase 2 Pilot &amp; Deployment Grants.</a:t>
            </a:r>
          </a:p>
          <a:p>
            <a:pPr lvl="0" eaLnBrk="0" fontAlgn="base" hangingPunct="0">
              <a:spcBef>
                <a:spcPct val="0"/>
              </a:spcBef>
              <a:spcAft>
                <a:spcPct val="0"/>
              </a:spcAft>
              <a:buFontTx/>
              <a:buChar char="•"/>
            </a:pPr>
            <a:endParaRPr lang="en-US" altLang="en-US" dirty="0">
              <a:latin typeface="Aptos (body)"/>
            </a:endParaRPr>
          </a:p>
          <a:p>
            <a:pPr lvl="0" eaLnBrk="0" fontAlgn="base" hangingPunct="0">
              <a:spcBef>
                <a:spcPct val="0"/>
              </a:spcBef>
              <a:spcAft>
                <a:spcPct val="0"/>
              </a:spcAft>
              <a:buFontTx/>
              <a:buChar char="•"/>
            </a:pPr>
            <a:r>
              <a:rPr lang="en-US" altLang="en-US" b="1" dirty="0">
                <a:latin typeface="Aptos (body)"/>
              </a:rPr>
              <a:t>Grants are not intended to fund all planning activities.</a:t>
            </a:r>
          </a:p>
          <a:p>
            <a:pPr lvl="0" eaLnBrk="0" fontAlgn="base" hangingPunct="0">
              <a:spcBef>
                <a:spcPct val="0"/>
              </a:spcBef>
              <a:spcAft>
                <a:spcPct val="0"/>
              </a:spcAft>
              <a:buFontTx/>
              <a:buChar char="•"/>
            </a:pPr>
            <a:endParaRPr lang="en-US" altLang="en-US" dirty="0">
              <a:latin typeface="Aptos (body)"/>
            </a:endParaRPr>
          </a:p>
          <a:p>
            <a:pPr lvl="0" eaLnBrk="0" fontAlgn="base" hangingPunct="0">
              <a:spcBef>
                <a:spcPct val="0"/>
              </a:spcBef>
              <a:spcAft>
                <a:spcPct val="0"/>
              </a:spcAft>
              <a:buFontTx/>
              <a:buChar char="•"/>
            </a:pPr>
            <a:r>
              <a:rPr lang="en-US" altLang="en-US" dirty="0">
                <a:latin typeface="Aptos (body)"/>
              </a:rPr>
              <a:t>Competitive applications will demonstrate </a:t>
            </a:r>
            <a:r>
              <a:rPr lang="en-US" altLang="en-US" b="1" dirty="0">
                <a:latin typeface="Aptos (body)"/>
              </a:rPr>
              <a:t>progress already underway</a:t>
            </a:r>
            <a:r>
              <a:rPr lang="en-US" altLang="en-US" dirty="0">
                <a:latin typeface="Aptos (body)"/>
              </a:rPr>
              <a:t> and a clear 12-month path to completing the Project Plan.</a:t>
            </a:r>
          </a:p>
          <a:p>
            <a:pPr lvl="0" eaLnBrk="0" fontAlgn="base" hangingPunct="0">
              <a:spcBef>
                <a:spcPct val="0"/>
              </a:spcBef>
              <a:spcAft>
                <a:spcPct val="0"/>
              </a:spcAft>
              <a:buFontTx/>
              <a:buChar char="•"/>
            </a:pPr>
            <a:endParaRPr lang="en-US" altLang="en-US" dirty="0">
              <a:latin typeface="Aptos (body)"/>
            </a:endParaRPr>
          </a:p>
          <a:p>
            <a:pPr lvl="0" eaLnBrk="0" fontAlgn="base" hangingPunct="0">
              <a:spcBef>
                <a:spcPct val="0"/>
              </a:spcBef>
              <a:spcAft>
                <a:spcPct val="0"/>
              </a:spcAft>
              <a:buFontTx/>
              <a:buChar char="•"/>
            </a:pPr>
            <a:r>
              <a:rPr lang="en-US" altLang="en-US" dirty="0">
                <a:latin typeface="Aptos (body)"/>
              </a:rPr>
              <a:t>Applicants must upload documentation showing </a:t>
            </a:r>
            <a:r>
              <a:rPr lang="en-US" altLang="en-US" b="1" dirty="0">
                <a:latin typeface="Aptos (body)"/>
              </a:rPr>
              <a:t>work already completed</a:t>
            </a:r>
            <a:r>
              <a:rPr lang="en-US" altLang="en-US" dirty="0">
                <a:latin typeface="Aptos (body)"/>
              </a:rPr>
              <a:t>, including feasibility analysis, community engagement, conceptual site work, partnerships, etc.</a:t>
            </a:r>
          </a:p>
          <a:p>
            <a:pPr lvl="0" eaLnBrk="0" fontAlgn="base" hangingPunct="0">
              <a:spcBef>
                <a:spcPct val="0"/>
              </a:spcBef>
              <a:spcAft>
                <a:spcPct val="0"/>
              </a:spcAft>
              <a:buFontTx/>
              <a:buChar char="•"/>
            </a:pPr>
            <a:endParaRPr lang="en-US" altLang="en-US" dirty="0">
              <a:latin typeface="Aptos (body)"/>
            </a:endParaRPr>
          </a:p>
          <a:p>
            <a:pPr lvl="0" eaLnBrk="0" fontAlgn="base" hangingPunct="0">
              <a:spcBef>
                <a:spcPct val="0"/>
              </a:spcBef>
              <a:spcAft>
                <a:spcPct val="0"/>
              </a:spcAft>
              <a:buFontTx/>
              <a:buChar char="•"/>
            </a:pPr>
            <a:r>
              <a:rPr lang="en-US" altLang="en-US" dirty="0">
                <a:latin typeface="Aptos (body)"/>
              </a:rPr>
              <a:t>Using Attachment A &amp; Attachment B, applicants must clearly describe:</a:t>
            </a:r>
          </a:p>
          <a:p>
            <a:pPr lvl="1" eaLnBrk="0" fontAlgn="base" hangingPunct="0">
              <a:spcBef>
                <a:spcPct val="0"/>
              </a:spcBef>
              <a:spcAft>
                <a:spcPct val="0"/>
              </a:spcAft>
              <a:buFontTx/>
              <a:buChar char="•"/>
            </a:pPr>
            <a:r>
              <a:rPr lang="en-US" altLang="en-US" dirty="0">
                <a:latin typeface="Aptos (body)"/>
              </a:rPr>
              <a:t>What Phase 1 funds </a:t>
            </a:r>
            <a:r>
              <a:rPr lang="en-US" altLang="en-US" i="1" dirty="0">
                <a:latin typeface="Aptos (body)"/>
              </a:rPr>
              <a:t>will</a:t>
            </a:r>
            <a:r>
              <a:rPr lang="en-US" altLang="en-US" dirty="0">
                <a:latin typeface="Aptos (body)"/>
              </a:rPr>
              <a:t> support</a:t>
            </a:r>
          </a:p>
          <a:p>
            <a:pPr lvl="1" eaLnBrk="0" fontAlgn="base" hangingPunct="0">
              <a:spcBef>
                <a:spcPct val="0"/>
              </a:spcBef>
              <a:spcAft>
                <a:spcPct val="0"/>
              </a:spcAft>
              <a:buFontTx/>
              <a:buChar char="•"/>
            </a:pPr>
            <a:r>
              <a:rPr lang="en-US" altLang="en-US" dirty="0">
                <a:latin typeface="Aptos (body)"/>
              </a:rPr>
              <a:t>What activities are funded through </a:t>
            </a:r>
            <a:r>
              <a:rPr lang="en-US" altLang="en-US" i="1" dirty="0">
                <a:latin typeface="Aptos (body)"/>
              </a:rPr>
              <a:t>other resources</a:t>
            </a:r>
            <a:endParaRPr lang="en-US" altLang="en-US" dirty="0">
              <a:latin typeface="Aptos (body)"/>
            </a:endParaRPr>
          </a:p>
          <a:p>
            <a:pPr lvl="1" eaLnBrk="0" fontAlgn="base" hangingPunct="0">
              <a:spcBef>
                <a:spcPct val="0"/>
              </a:spcBef>
              <a:spcAft>
                <a:spcPct val="0"/>
              </a:spcAft>
              <a:buFontTx/>
              <a:buChar char="•"/>
            </a:pPr>
            <a:r>
              <a:rPr lang="en-US" altLang="en-US" dirty="0">
                <a:latin typeface="Aptos (body)"/>
              </a:rPr>
              <a:t>How the full plan leads to a Phase 2-ready project</a:t>
            </a:r>
          </a:p>
        </p:txBody>
      </p:sp>
    </p:spTree>
    <p:extLst>
      <p:ext uri="{BB962C8B-B14F-4D97-AF65-F5344CB8AC3E}">
        <p14:creationId xmlns:p14="http://schemas.microsoft.com/office/powerpoint/2010/main" val="3472474095"/>
      </p:ext>
    </p:extLst>
  </p:cSld>
  <p:clrMapOvr>
    <a:masterClrMapping/>
  </p:clrMapOvr>
  <p:transition spd="slow">
    <p:push/>
  </p:transition>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withEffect">
                                  <p:stCondLst>
                                    <p:cond delay="0"/>
                                  </p:stCondLst>
                                  <p:iterate>
                                    <p:tmAbs val="0"/>
                                  </p:iterate>
                                  <p:childTnLst>
                                    <p:set>
                                      <p:cBhvr>
                                        <p:cTn id="6" fill="hold"/>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1+#ppt_w/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advAuto="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F2E1F115E89CB499095A38206170FF0" ma:contentTypeVersion="13" ma:contentTypeDescription="Create a new document." ma:contentTypeScope="" ma:versionID="cc135f9d36918b2ab3139821fae5e07d">
  <xsd:schema xmlns:xsd="http://www.w3.org/2001/XMLSchema" xmlns:xs="http://www.w3.org/2001/XMLSchema" xmlns:p="http://schemas.microsoft.com/office/2006/metadata/properties" xmlns:ns2="21594ae4-dac7-4608-b00f-c06c09592756" xmlns:ns3="f6c68fd0-9dc4-4741-be4b-7f15a6d91b63" targetNamespace="http://schemas.microsoft.com/office/2006/metadata/properties" ma:root="true" ma:fieldsID="307558478a694310adc696006aaaf40a" ns2:_="" ns3:_="">
    <xsd:import namespace="21594ae4-dac7-4608-b00f-c06c09592756"/>
    <xsd:import namespace="f6c68fd0-9dc4-4741-be4b-7f15a6d91b63"/>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lcf76f155ced4ddcb4097134ff3c332f" minOccurs="0"/>
                <xsd:element ref="ns3:TaxCatchAll" minOccurs="0"/>
                <xsd:element ref="ns2:MediaServiceOCR"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1594ae4-dac7-4608-b00f-c06c0959275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e6f4e345-88e6-4f5b-aa95-ff1959f62b2d"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dexed="true"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f6c68fd0-9dc4-4741-be4b-7f15a6d91b63"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f362e708-67c1-43b7-ad59-a91e4b045451}" ma:internalName="TaxCatchAll" ma:showField="CatchAllData" ma:web="f6c68fd0-9dc4-4741-be4b-7f15a6d91b6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21594ae4-dac7-4608-b00f-c06c09592756">
      <Terms xmlns="http://schemas.microsoft.com/office/infopath/2007/PartnerControls"/>
    </lcf76f155ced4ddcb4097134ff3c332f>
    <TaxCatchAll xmlns="f6c68fd0-9dc4-4741-be4b-7f15a6d91b63" xsi:nil="true"/>
  </documentManagement>
</p:properties>
</file>

<file path=customXml/itemProps1.xml><?xml version="1.0" encoding="utf-8"?>
<ds:datastoreItem xmlns:ds="http://schemas.openxmlformats.org/officeDocument/2006/customXml" ds:itemID="{DC2EB912-08EE-4EF9-8165-E5E364DEA97C}"/>
</file>

<file path=customXml/itemProps2.xml><?xml version="1.0" encoding="utf-8"?>
<ds:datastoreItem xmlns:ds="http://schemas.openxmlformats.org/officeDocument/2006/customXml" ds:itemID="{81E51C66-26A3-4D0C-BDA7-E779853000FF}"/>
</file>

<file path=customXml/itemProps3.xml><?xml version="1.0" encoding="utf-8"?>
<ds:datastoreItem xmlns:ds="http://schemas.openxmlformats.org/officeDocument/2006/customXml" ds:itemID="{0ECFA361-FEF7-46A7-873E-C08F14795FE7}"/>
</file>

<file path=docProps/app.xml><?xml version="1.0" encoding="utf-8"?>
<Properties xmlns="http://schemas.openxmlformats.org/officeDocument/2006/extended-properties" xmlns:vt="http://schemas.openxmlformats.org/officeDocument/2006/docPropsVTypes">
  <TotalTime>2360</TotalTime>
  <Words>1470</Words>
  <Application>Microsoft Office PowerPoint</Application>
  <PresentationFormat>Widescreen</PresentationFormat>
  <Paragraphs>166</Paragraphs>
  <Slides>15</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Aptos</vt:lpstr>
      <vt:lpstr>Aptos (body)</vt:lpstr>
      <vt:lpstr>Aptos Display</vt:lpstr>
      <vt:lpstr>Arial</vt:lpstr>
      <vt:lpstr>Open Sans Light</vt:lpstr>
      <vt:lpstr>Trebuchet MS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Phase 1 Planning Grants: Eligible &amp; Ineligible Activities</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Brinley, Claire</dc:creator>
  <cp:lastModifiedBy>Rebecca Goold</cp:lastModifiedBy>
  <cp:revision>71</cp:revision>
  <cp:lastPrinted>2025-03-03T23:09:15Z</cp:lastPrinted>
  <dcterms:created xsi:type="dcterms:W3CDTF">2024-09-27T18:39:54Z</dcterms:created>
  <dcterms:modified xsi:type="dcterms:W3CDTF">2025-12-08T19:42:46Z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0x0101003F2E1F115E89CB499095A38206170FF0</vt:lpwstr>
  </property>
</Properties>
</file>