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0"/>
  </p:notesMasterIdLst>
  <p:sldIdLst>
    <p:sldId id="2147469481" r:id="rId5"/>
    <p:sldId id="2147469482" r:id="rId6"/>
    <p:sldId id="2147469483" r:id="rId7"/>
    <p:sldId id="2147469484" r:id="rId8"/>
    <p:sldId id="2147469485" r:id="rId9"/>
    <p:sldId id="2147469486" r:id="rId10"/>
    <p:sldId id="2147469466" r:id="rId11"/>
    <p:sldId id="2147469471" r:id="rId12"/>
    <p:sldId id="2147469487" r:id="rId13"/>
    <p:sldId id="2147469493" r:id="rId14"/>
    <p:sldId id="2147469477" r:id="rId15"/>
    <p:sldId id="2147469494" r:id="rId16"/>
    <p:sldId id="2147328021" r:id="rId17"/>
    <p:sldId id="2147328020" r:id="rId18"/>
    <p:sldId id="2147469465" r:id="rId19"/>
  </p:sldIdLst>
  <p:sldSz cx="9144000" cy="5143500" type="screen16x9"/>
  <p:notesSz cx="6858000" cy="9144000"/>
  <p:embeddedFontLst>
    <p:embeddedFont>
      <p:font typeface="Open Sans" panose="020B0606030504020204" pitchFamily="34" charset="0"/>
      <p:regular r:id="rId21"/>
      <p:bold r:id="rId22"/>
      <p:italic r:id="rId23"/>
      <p:boldItalic r:id="rId24"/>
    </p:embeddedFont>
    <p:embeddedFont>
      <p:font typeface="Open Sans Light" panose="020B0306030504020204" pitchFamily="34" charset="0"/>
      <p:regular r:id="rId25"/>
      <p:italic r:id="rId26"/>
    </p:embeddedFont>
    <p:embeddedFont>
      <p:font typeface="Trebuchet MS" panose="020B070302020209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88352B-E17A-9FF0-AF45-FB5DAB803B72}" name="Simkus, Phelan" initials="PS" userId="S::psimkus@il-fa.com::a7155728-764d-4b78-8301-345bf8e571ea" providerId="AD"/>
  <p188:author id="{F804444A-DE05-ED77-56C4-308B2B7E48F5}" name="Anne McKibbin" initials="AM" userId="S::anne@theaccelerategroup.com::39d5a9dc-c474-4e42-a166-f74d4c99cb27" providerId="AD"/>
  <p188:author id="{20CECCA7-84D9-4659-35B9-92103C15FCAE}" name="Rebecca Goold" initials="RG" userId="S::rebecca@the2rgroup.com::65fe6f5f-22f5-41d3-8169-8b6c2b4a9056" providerId="AD"/>
  <p188:author id="{DCEC82DB-968C-CC5B-32CA-9005AE0408ED}" name="Budz, Jakub" initials="JB" userId="S::jbudz@il-fa.com::0927f58d-d9aa-473c-ada4-fe6d002efe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7"/>
    <p:restoredTop sz="94681"/>
  </p:normalViewPr>
  <p:slideViewPr>
    <p:cSldViewPr snapToGrid="0">
      <p:cViewPr varScale="1">
        <p:scale>
          <a:sx n="140" d="100"/>
          <a:sy n="140" d="100"/>
        </p:scale>
        <p:origin x="216" y="4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D1EAF6-AECD-4641-BA3F-7F22674715E3}" type="slidenum">
              <a:rPr lang="en-US" smtClean="0"/>
              <a:t>1</a:t>
            </a:fld>
            <a:endParaRPr lang="en-US"/>
          </a:p>
        </p:txBody>
      </p:sp>
    </p:spTree>
    <p:extLst>
      <p:ext uri="{BB962C8B-B14F-4D97-AF65-F5344CB8AC3E}">
        <p14:creationId xmlns:p14="http://schemas.microsoft.com/office/powerpoint/2010/main" val="288893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310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632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Through sept 2029</a:t>
            </a:r>
          </a:p>
          <a:p>
            <a:r>
              <a:rPr lang="en-US" dirty="0"/>
              <a:t>Competitive </a:t>
            </a:r>
          </a:p>
        </p:txBody>
      </p:sp>
    </p:spTree>
    <p:extLst>
      <p:ext uri="{BB962C8B-B14F-4D97-AF65-F5344CB8AC3E}">
        <p14:creationId xmlns:p14="http://schemas.microsoft.com/office/powerpoint/2010/main" val="387896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31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an exhaustive list</a:t>
            </a:r>
          </a:p>
          <a:p>
            <a:r>
              <a:rPr lang="en-US" dirty="0"/>
              <a:t>Included but not limited to </a:t>
            </a:r>
          </a:p>
          <a:p>
            <a:r>
              <a:rPr lang="en-US" dirty="0"/>
              <a:t>Construction related activities not eligible </a:t>
            </a:r>
          </a:p>
        </p:txBody>
      </p:sp>
    </p:spTree>
    <p:extLst>
      <p:ext uri="{BB962C8B-B14F-4D97-AF65-F5344CB8AC3E}">
        <p14:creationId xmlns:p14="http://schemas.microsoft.com/office/powerpoint/2010/main" val="14598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2"/>
        </a:solidFill>
        <a:effectLst/>
      </p:bgPr>
    </p:bg>
    <p:spTree>
      <p:nvGrpSpPr>
        <p:cNvPr id="1" name="Shape 5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r>
              <a:rPr lang="en-US"/>
              <a:t>07/25/2024</a:t>
            </a:r>
          </a:p>
        </p:txBody>
      </p:sp>
      <p:sp>
        <p:nvSpPr>
          <p:cNvPr id="5" name="Copyright" hidden="1"/>
          <p:cNvSpPr txBox="1"/>
          <p:nvPr userDrawn="1"/>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120129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 Title Only">
    <p:spTree>
      <p:nvGrpSpPr>
        <p:cNvPr id="1" name=""/>
        <p:cNvGrpSpPr/>
        <p:nvPr/>
      </p:nvGrpSpPr>
      <p:grpSpPr>
        <a:xfrm>
          <a:off x="0" y="0"/>
          <a:ext cx="0" cy="0"/>
          <a:chOff x="0" y="0"/>
          <a:chExt cx="0" cy="0"/>
        </a:xfrm>
      </p:grpSpPr>
      <p:pic>
        <p:nvPicPr>
          <p:cNvPr id="9" name="Picture 8" descr="A picture containing light, dark&#10;&#10;Description automatically generated">
            <a:extLst>
              <a:ext uri="{FF2B5EF4-FFF2-40B4-BE49-F238E27FC236}">
                <a16:creationId xmlns:a16="http://schemas.microsoft.com/office/drawing/2014/main" id="{A5956E2E-263A-F69E-4889-31C9894E6C2B}"/>
              </a:ext>
            </a:extLst>
          </p:cNvPr>
          <p:cNvPicPr>
            <a:picLocks noChangeAspect="1"/>
          </p:cNvPicPr>
          <p:nvPr userDrawn="1"/>
        </p:nvPicPr>
        <p:blipFill rotWithShape="1">
          <a:blip r:embed="rId2"/>
          <a:srcRect t="15618" b="74698"/>
          <a:stretch/>
        </p:blipFill>
        <p:spPr>
          <a:xfrm>
            <a:off x="0" y="0"/>
            <a:ext cx="9144000" cy="590266"/>
          </a:xfrm>
          <a:prstGeom prst="rect">
            <a:avLst/>
          </a:prstGeom>
        </p:spPr>
      </p:pic>
      <p:sp>
        <p:nvSpPr>
          <p:cNvPr id="57" name="Date Placeholder 56"/>
          <p:cNvSpPr>
            <a:spLocks noGrp="1"/>
          </p:cNvSpPr>
          <p:nvPr>
            <p:ph type="dt" sz="half" idx="14"/>
          </p:nvPr>
        </p:nvSpPr>
        <p:spPr>
          <a:xfrm>
            <a:off x="6913144" y="4747602"/>
            <a:ext cx="2057400" cy="273844"/>
          </a:xfrm>
        </p:spPr>
        <p:txBody>
          <a:bodyPr/>
          <a:lstStyle>
            <a:lvl1pPr>
              <a:defRPr>
                <a:solidFill>
                  <a:schemeClr val="bg1">
                    <a:lumMod val="50000"/>
                  </a:schemeClr>
                </a:solidFill>
                <a:latin typeface="+mn-lt"/>
                <a:sym typeface="Trebuchet MS" panose="020B0603020202020204" pitchFamily="34" charset="0"/>
              </a:defRPr>
            </a:lvl1pPr>
          </a:lstStyle>
          <a:p>
            <a:r>
              <a:rPr lang="en-US"/>
              <a:t>January 9, 2024</a:t>
            </a:r>
          </a:p>
        </p:txBody>
      </p:sp>
      <p:sp>
        <p:nvSpPr>
          <p:cNvPr id="7" name="Copyright" hidden="1"/>
          <p:cNvSpPr txBox="1"/>
          <p:nvPr userDrawn="1"/>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Copyright © 2023 by Boston Consulting Group. All rights reserved.</a:t>
            </a:r>
          </a:p>
        </p:txBody>
      </p:sp>
      <p:sp>
        <p:nvSpPr>
          <p:cNvPr id="2" name="Rectangle 1">
            <a:extLst>
              <a:ext uri="{FF2B5EF4-FFF2-40B4-BE49-F238E27FC236}">
                <a16:creationId xmlns:a16="http://schemas.microsoft.com/office/drawing/2014/main" id="{A79849E2-C21B-7750-0A19-78495BC98721}"/>
              </a:ext>
            </a:extLst>
          </p:cNvPr>
          <p:cNvSpPr/>
          <p:nvPr userDrawn="1"/>
        </p:nvSpPr>
        <p:spPr>
          <a:xfrm>
            <a:off x="0" y="0"/>
            <a:ext cx="9144000" cy="594727"/>
          </a:xfrm>
          <a:prstGeom prst="rect">
            <a:avLst/>
          </a:prstGeom>
          <a:gradFill flip="none" rotWithShape="1">
            <a:gsLst>
              <a:gs pos="0">
                <a:srgbClr val="509753"/>
              </a:gs>
              <a:gs pos="100000">
                <a:srgbClr val="509753">
                  <a:alpha val="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 name="Rectangle 2">
            <a:extLst>
              <a:ext uri="{FF2B5EF4-FFF2-40B4-BE49-F238E27FC236}">
                <a16:creationId xmlns:a16="http://schemas.microsoft.com/office/drawing/2014/main" id="{D89C3177-18E1-E84D-553F-6C6F8F003190}"/>
              </a:ext>
            </a:extLst>
          </p:cNvPr>
          <p:cNvSpPr/>
          <p:nvPr userDrawn="1"/>
        </p:nvSpPr>
        <p:spPr>
          <a:xfrm>
            <a:off x="7851228" y="-8922"/>
            <a:ext cx="1292773" cy="599188"/>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FFFFFF"/>
              </a:solidFill>
            </a:endParaRPr>
          </a:p>
        </p:txBody>
      </p:sp>
      <p:sp>
        <p:nvSpPr>
          <p:cNvPr id="8" name="Title 7"/>
          <p:cNvSpPr>
            <a:spLocks noGrp="1"/>
          </p:cNvSpPr>
          <p:nvPr>
            <p:ph type="title" hasCustomPrompt="1"/>
          </p:nvPr>
        </p:nvSpPr>
        <p:spPr>
          <a:xfrm>
            <a:off x="471994" y="122054"/>
            <a:ext cx="8200013" cy="373949"/>
          </a:xfrm>
        </p:spPr>
        <p:txBody>
          <a:bodyPr/>
          <a:lstStyle>
            <a:lvl1pPr>
              <a:defRPr sz="2700" b="1">
                <a:solidFill>
                  <a:schemeClr val="bg1"/>
                </a:solidFill>
                <a:latin typeface="Open Sans" panose="020B0606030504020204" pitchFamily="34" charset="0"/>
                <a:ea typeface="Open Sans" panose="020B0606030504020204" pitchFamily="34" charset="0"/>
                <a:cs typeface="Open Sans" panose="020B0606030504020204" pitchFamily="34" charset="0"/>
                <a:sym typeface="Trebuchet MS" panose="020B0603020202020204" pitchFamily="34" charset="0"/>
              </a:defRPr>
            </a:lvl1pPr>
          </a:lstStyle>
          <a:p>
            <a:r>
              <a:rPr lang="en-US"/>
              <a:t>Click to add title</a:t>
            </a:r>
          </a:p>
        </p:txBody>
      </p:sp>
      <p:pic>
        <p:nvPicPr>
          <p:cNvPr id="11" name="Picture 10" descr="A picture containing text&#10;&#10;Description automatically generated">
            <a:extLst>
              <a:ext uri="{FF2B5EF4-FFF2-40B4-BE49-F238E27FC236}">
                <a16:creationId xmlns:a16="http://schemas.microsoft.com/office/drawing/2014/main" id="{304EB4BC-5E42-C5DB-284A-52EA8711FD38}"/>
              </a:ext>
            </a:extLst>
          </p:cNvPr>
          <p:cNvPicPr>
            <a:picLocks noChangeAspect="1"/>
          </p:cNvPicPr>
          <p:nvPr/>
        </p:nvPicPr>
        <p:blipFill rotWithShape="1">
          <a:blip r:embed="rId3">
            <a:extLst>
              <a:ext uri="{28A0092B-C50C-407E-A947-70E740481C1C}">
                <a14:useLocalDpi xmlns:a14="http://schemas.microsoft.com/office/drawing/2010/main" val="0"/>
              </a:ext>
            </a:extLst>
          </a:blip>
          <a:srcRect t="10350" b="14106"/>
          <a:stretch/>
        </p:blipFill>
        <p:spPr>
          <a:xfrm>
            <a:off x="7941844" y="9435"/>
            <a:ext cx="1111538" cy="599188"/>
          </a:xfrm>
          <a:prstGeom prst="rect">
            <a:avLst/>
          </a:prstGeom>
        </p:spPr>
      </p:pic>
      <p:sp>
        <p:nvSpPr>
          <p:cNvPr id="4" name="Slide Number Placeholder 6">
            <a:extLst>
              <a:ext uri="{FF2B5EF4-FFF2-40B4-BE49-F238E27FC236}">
                <a16:creationId xmlns:a16="http://schemas.microsoft.com/office/drawing/2014/main" id="{BAACCD6B-CA77-288F-F73F-315173A29505}"/>
              </a:ext>
            </a:extLst>
          </p:cNvPr>
          <p:cNvSpPr>
            <a:spLocks noGrp="1"/>
          </p:cNvSpPr>
          <p:nvPr>
            <p:ph type="sldNum" sz="quarter" idx="12"/>
          </p:nvPr>
        </p:nvSpPr>
        <p:spPr>
          <a:xfrm>
            <a:off x="173456" y="4747602"/>
            <a:ext cx="2057400" cy="273844"/>
          </a:xfrm>
        </p:spPr>
        <p:txBody>
          <a:bodyPr/>
          <a:lstStyle>
            <a:lvl1pPr algn="l">
              <a:defRPr/>
            </a:lvl1pPr>
          </a:lstStyle>
          <a:p>
            <a:fld id="{8E965562-4EF2-43B5-91E1-AB55B3E38453}" type="slidenum">
              <a:rPr lang="en-US" smtClean="0"/>
              <a:pPr/>
              <a:t>‹#›</a:t>
            </a:fld>
            <a:endParaRPr lang="en-US"/>
          </a:p>
        </p:txBody>
      </p:sp>
    </p:spTree>
    <p:extLst>
      <p:ext uri="{BB962C8B-B14F-4D97-AF65-F5344CB8AC3E}">
        <p14:creationId xmlns:p14="http://schemas.microsoft.com/office/powerpoint/2010/main" val="4122965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6_Master">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20471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r>
              <a:rPr lang="en-US" dirty="0"/>
              <a:t>5/7/2024</a:t>
            </a:r>
          </a:p>
        </p:txBody>
      </p:sp>
      <p:sp>
        <p:nvSpPr>
          <p:cNvPr id="7" name="Copyright" hidden="1"/>
          <p:cNvSpPr txBox="1"/>
          <p:nvPr userDrawn="1"/>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203715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ClimateBank@IL-FA.com" TargetMode="External"/><Relationship Id="rId7" Type="http://schemas.openxmlformats.org/officeDocument/2006/relationships/image" Target="../media/image25.svg"/><Relationship Id="rId2" Type="http://schemas.openxmlformats.org/officeDocument/2006/relationships/hyperlink" Target="https://illinoisclimatebank.com/financing-programs/local-governments-nonprofits/stretch-building-code-adoption-support/" TargetMode="External"/><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www.il-fa.com/programs/ssbci" TargetMode="External"/><Relationship Id="rId7" Type="http://schemas.openxmlformats.org/officeDocument/2006/relationships/image" Target="../media/image27.svg"/><Relationship Id="rId2" Type="http://schemas.openxmlformats.org/officeDocument/2006/relationships/hyperlink" Target="https://www.il-fa.com/programs/private-activity-bonds" TargetMode="Externa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hyperlink" Target="https://illinoisclimatebank.com/financing-programs/developers-contractors/energy-efficiency-revolving-loan-fund/" TargetMode="External"/><Relationship Id="rId4" Type="http://schemas.openxmlformats.org/officeDocument/2006/relationships/hyperlink" Target="https://www.il-fa.com/programs/c-pace" TargetMode="External"/><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flying a kite in a field&#10;&#10;AI-generated content may be incorrect.">
            <a:extLst>
              <a:ext uri="{FF2B5EF4-FFF2-40B4-BE49-F238E27FC236}">
                <a16:creationId xmlns:a16="http://schemas.microsoft.com/office/drawing/2014/main" id="{288DBAEB-A931-89A6-BB0F-215EE78593D4}"/>
              </a:ext>
            </a:extLst>
          </p:cNvPr>
          <p:cNvPicPr>
            <a:picLocks noChangeAspect="1"/>
          </p:cNvPicPr>
          <p:nvPr/>
        </p:nvPicPr>
        <p:blipFill>
          <a:blip r:embed="rId3">
            <a:extLst>
              <a:ext uri="{28A0092B-C50C-407E-A947-70E740481C1C}">
                <a14:useLocalDpi xmlns:a14="http://schemas.microsoft.com/office/drawing/2010/main" val="0"/>
              </a:ext>
            </a:extLst>
          </a:blip>
          <a:srcRect b="15606"/>
          <a:stretch/>
        </p:blipFill>
        <p:spPr>
          <a:xfrm>
            <a:off x="0" y="-1"/>
            <a:ext cx="9144000" cy="5143501"/>
          </a:xfrm>
          <a:prstGeom prst="rect">
            <a:avLst/>
          </a:prstGeom>
        </p:spPr>
      </p:pic>
      <p:sp>
        <p:nvSpPr>
          <p:cNvPr id="2" name="Rectangle 1">
            <a:extLst>
              <a:ext uri="{FF2B5EF4-FFF2-40B4-BE49-F238E27FC236}">
                <a16:creationId xmlns:a16="http://schemas.microsoft.com/office/drawing/2014/main" id="{9D8C0E7D-56B2-2037-C8E7-773A9857B0BE}"/>
              </a:ext>
            </a:extLst>
          </p:cNvPr>
          <p:cNvSpPr/>
          <p:nvPr/>
        </p:nvSpPr>
        <p:spPr>
          <a:xfrm>
            <a:off x="0" y="1"/>
            <a:ext cx="9144000" cy="5145881"/>
          </a:xfrm>
          <a:prstGeom prst="rect">
            <a:avLst/>
          </a:prstGeom>
          <a:gradFill flip="none" rotWithShape="1">
            <a:gsLst>
              <a:gs pos="0">
                <a:srgbClr val="509753">
                  <a:alpha val="90000"/>
                </a:srgbClr>
              </a:gs>
              <a:gs pos="100000">
                <a:srgbClr val="509753">
                  <a:alpha val="4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 name="TextBox 4">
            <a:extLst>
              <a:ext uri="{FF2B5EF4-FFF2-40B4-BE49-F238E27FC236}">
                <a16:creationId xmlns:a16="http://schemas.microsoft.com/office/drawing/2014/main" id="{7BDA8519-FFC6-9A25-75FA-9B4BB4439FAC}"/>
              </a:ext>
            </a:extLst>
          </p:cNvPr>
          <p:cNvSpPr txBox="1"/>
          <p:nvPr/>
        </p:nvSpPr>
        <p:spPr>
          <a:xfrm>
            <a:off x="426287" y="1702984"/>
            <a:ext cx="8478078" cy="90146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dirty="0">
              <a:solidFill>
                <a:schemeClr val="bg1">
                  <a:alpha val="98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3600" dirty="0">
              <a:solidFill>
                <a:schemeClr val="bg1">
                  <a:alpha val="98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3600" b="1" dirty="0">
              <a:solidFill>
                <a:schemeClr val="bg1">
                  <a:alpha val="98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4000" dirty="0">
                <a:latin typeface="Open Sans" panose="020B0606030504020204" pitchFamily="34" charset="0"/>
                <a:ea typeface="Open Sans" panose="020B0606030504020204" pitchFamily="34" charset="0"/>
                <a:cs typeface="Open Sans" panose="020B0606030504020204" pitchFamily="34" charset="0"/>
              </a:rPr>
              <a:t>Stretch Building Code </a:t>
            </a:r>
          </a:p>
          <a:p>
            <a:pPr algn="ctr"/>
            <a:r>
              <a:rPr lang="en-US" sz="4000" dirty="0">
                <a:latin typeface="Open Sans" panose="020B0606030504020204" pitchFamily="34" charset="0"/>
                <a:ea typeface="Open Sans" panose="020B0606030504020204" pitchFamily="34" charset="0"/>
                <a:cs typeface="Open Sans" panose="020B0606030504020204" pitchFamily="34" charset="0"/>
              </a:rPr>
              <a:t>Adoption Webinar</a:t>
            </a:r>
          </a:p>
          <a:p>
            <a:pPr algn="ct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9B82901E-20CC-5473-3660-53E4ACF8CE2A}"/>
              </a:ext>
            </a:extLst>
          </p:cNvPr>
          <p:cNvSpPr txBox="1"/>
          <p:nvPr/>
        </p:nvSpPr>
        <p:spPr>
          <a:xfrm>
            <a:off x="2053129" y="4642152"/>
            <a:ext cx="4732346" cy="46153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solidFill>
                  <a:schemeClr val="bg1"/>
                </a:solidFill>
              </a:rPr>
              <a:t>April 6, 2026</a:t>
            </a:r>
          </a:p>
        </p:txBody>
      </p:sp>
      <p:pic>
        <p:nvPicPr>
          <p:cNvPr id="9" name="Picture 8" descr="A seal of the state of illinois&#10;&#10;AI-generated content may be incorrect.">
            <a:extLst>
              <a:ext uri="{FF2B5EF4-FFF2-40B4-BE49-F238E27FC236}">
                <a16:creationId xmlns:a16="http://schemas.microsoft.com/office/drawing/2014/main" id="{CA9B144F-592E-345E-F891-80129C7E61A7}"/>
              </a:ext>
            </a:extLst>
          </p:cNvPr>
          <p:cNvPicPr>
            <a:picLocks noChangeAspect="1"/>
          </p:cNvPicPr>
          <p:nvPr/>
        </p:nvPicPr>
        <p:blipFill>
          <a:blip r:embed="rId4">
            <a:alphaModFix amt="20000"/>
            <a:extLst>
              <a:ext uri="{28A0092B-C50C-407E-A947-70E740481C1C}">
                <a14:useLocalDpi xmlns:a14="http://schemas.microsoft.com/office/drawing/2010/main" val="0"/>
              </a:ext>
            </a:extLst>
          </a:blip>
          <a:srcRect r="28051" b="23301"/>
          <a:stretch/>
        </p:blipFill>
        <p:spPr>
          <a:xfrm>
            <a:off x="7518409" y="3418701"/>
            <a:ext cx="1625591" cy="17248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6D45FFE-7D2F-03B5-1636-A8B935ADD311}"/>
              </a:ext>
            </a:extLst>
          </p:cNvPr>
          <p:cNvPicPr>
            <a:picLocks noChangeAspect="1"/>
          </p:cNvPicPr>
          <p:nvPr/>
        </p:nvPicPr>
        <p:blipFill rotWithShape="1">
          <a:blip r:embed="rId5">
            <a:extLst>
              <a:ext uri="{28A0092B-C50C-407E-A947-70E740481C1C}">
                <a14:useLocalDpi xmlns:a14="http://schemas.microsoft.com/office/drawing/2010/main" val="0"/>
              </a:ext>
            </a:extLst>
          </a:blip>
          <a:srcRect t="10350" b="14106"/>
          <a:stretch/>
        </p:blipFill>
        <p:spPr>
          <a:xfrm>
            <a:off x="7253357" y="97827"/>
            <a:ext cx="1755301" cy="946216"/>
          </a:xfrm>
          <a:prstGeom prst="rect">
            <a:avLst/>
          </a:prstGeom>
        </p:spPr>
      </p:pic>
      <p:pic>
        <p:nvPicPr>
          <p:cNvPr id="4" name="Picture 3">
            <a:extLst>
              <a:ext uri="{FF2B5EF4-FFF2-40B4-BE49-F238E27FC236}">
                <a16:creationId xmlns:a16="http://schemas.microsoft.com/office/drawing/2014/main" id="{B24A8147-FD38-0704-7735-20E5AD36EF2A}"/>
              </a:ext>
            </a:extLst>
          </p:cNvPr>
          <p:cNvPicPr>
            <a:picLocks noChangeAspect="1"/>
          </p:cNvPicPr>
          <p:nvPr/>
        </p:nvPicPr>
        <p:blipFill>
          <a:blip r:embed="rId6"/>
          <a:stretch>
            <a:fillRect/>
          </a:stretch>
        </p:blipFill>
        <p:spPr>
          <a:xfrm>
            <a:off x="135342" y="195654"/>
            <a:ext cx="2126069" cy="750562"/>
          </a:xfrm>
          <a:prstGeom prst="rect">
            <a:avLst/>
          </a:prstGeom>
        </p:spPr>
      </p:pic>
    </p:spTree>
    <p:extLst>
      <p:ext uri="{BB962C8B-B14F-4D97-AF65-F5344CB8AC3E}">
        <p14:creationId xmlns:p14="http://schemas.microsoft.com/office/powerpoint/2010/main" val="1921678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6EE12-129E-194A-1713-627A0217F655}"/>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0DD34186-9697-13C8-45C1-1CD730DA8DED}"/>
              </a:ext>
            </a:extLst>
          </p:cNvPr>
          <p:cNvSpPr txBox="1"/>
          <p:nvPr/>
        </p:nvSpPr>
        <p:spPr>
          <a:xfrm>
            <a:off x="700357" y="216016"/>
            <a:ext cx="8328405" cy="370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dirty="0"/>
              <a:t>Stretch Code Adoption Grants: Objectives</a:t>
            </a:r>
            <a:endParaRPr sz="2400" b="1" dirty="0"/>
          </a:p>
        </p:txBody>
      </p:sp>
      <p:grpSp>
        <p:nvGrpSpPr>
          <p:cNvPr id="2" name="Group">
            <a:extLst>
              <a:ext uri="{FF2B5EF4-FFF2-40B4-BE49-F238E27FC236}">
                <a16:creationId xmlns:a16="http://schemas.microsoft.com/office/drawing/2014/main" id="{D8F36353-ABA7-479C-FD00-5A8CC36A599B}"/>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6A25E5D9-E58A-CDCE-9457-0CBF63EBBF76}"/>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4BA29841-1654-6072-AF24-D70BA8C687E7}"/>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8DE8015F-8A98-FA9B-0DA5-0AA653C32F35}"/>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6" name="TextBox 5">
            <a:extLst>
              <a:ext uri="{FF2B5EF4-FFF2-40B4-BE49-F238E27FC236}">
                <a16:creationId xmlns:a16="http://schemas.microsoft.com/office/drawing/2014/main" id="{947B2153-4C11-0A89-0876-0092972D2D79}"/>
              </a:ext>
            </a:extLst>
          </p:cNvPr>
          <p:cNvSpPr txBox="1"/>
          <p:nvPr/>
        </p:nvSpPr>
        <p:spPr>
          <a:xfrm>
            <a:off x="2071725" y="1244600"/>
            <a:ext cx="4902200" cy="3077766"/>
          </a:xfrm>
          <a:prstGeom prst="rect">
            <a:avLst/>
          </a:prstGeom>
          <a:noFill/>
        </p:spPr>
        <p:txBody>
          <a:bodyPr wrap="square" rtlCol="0">
            <a:spAutoFit/>
          </a:bodyPr>
          <a:lstStyle/>
          <a:p>
            <a:pPr fontAlgn="ctr"/>
            <a:r>
              <a:rPr lang="en-US" sz="1800" dirty="0"/>
              <a:t>Municipal Awareness &amp; Capacity Building </a:t>
            </a:r>
          </a:p>
          <a:p>
            <a:pPr fontAlgn="ctr"/>
            <a:endParaRPr lang="en-US" sz="1800" dirty="0"/>
          </a:p>
          <a:p>
            <a:pPr fontAlgn="ctr"/>
            <a:endParaRPr lang="en-US" sz="1800" dirty="0"/>
          </a:p>
          <a:p>
            <a:pPr fontAlgn="ctr"/>
            <a:r>
              <a:rPr lang="en-US" sz="1800" dirty="0"/>
              <a:t>Community Engagement &amp; Education</a:t>
            </a:r>
          </a:p>
          <a:p>
            <a:pPr fontAlgn="ctr"/>
            <a:endParaRPr lang="en-US" sz="1800" dirty="0"/>
          </a:p>
          <a:p>
            <a:pPr fontAlgn="ctr"/>
            <a:endParaRPr lang="en-US" sz="1800" dirty="0"/>
          </a:p>
          <a:p>
            <a:pPr fontAlgn="ctr"/>
            <a:r>
              <a:rPr lang="en-US" sz="1800" dirty="0"/>
              <a:t>Incremental Code Modernization</a:t>
            </a:r>
          </a:p>
          <a:p>
            <a:pPr fontAlgn="ctr"/>
            <a:endParaRPr lang="en-US" sz="1800" dirty="0"/>
          </a:p>
          <a:p>
            <a:pPr fontAlgn="ctr"/>
            <a:endParaRPr lang="en-US" sz="1800" dirty="0"/>
          </a:p>
          <a:p>
            <a:pPr fontAlgn="ctr"/>
            <a:r>
              <a:rPr lang="en-US" sz="1800" dirty="0"/>
              <a:t>Emissions Reductions &amp; Energy Efficiency</a:t>
            </a:r>
          </a:p>
          <a:p>
            <a:endParaRPr lang="en-US" dirty="0"/>
          </a:p>
        </p:txBody>
      </p:sp>
      <p:pic>
        <p:nvPicPr>
          <p:cNvPr id="9" name="Graphic 8" descr="Lightbulb and gear outline">
            <a:extLst>
              <a:ext uri="{FF2B5EF4-FFF2-40B4-BE49-F238E27FC236}">
                <a16:creationId xmlns:a16="http://schemas.microsoft.com/office/drawing/2014/main" id="{672855EB-C065-E3B0-A821-88CFFB91916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32274" y="2711254"/>
            <a:ext cx="670290" cy="670290"/>
          </a:xfrm>
          <a:prstGeom prst="rect">
            <a:avLst/>
          </a:prstGeom>
        </p:spPr>
      </p:pic>
      <p:pic>
        <p:nvPicPr>
          <p:cNvPr id="5" name="Graphic 4" descr="Meeting outline">
            <a:extLst>
              <a:ext uri="{FF2B5EF4-FFF2-40B4-BE49-F238E27FC236}">
                <a16:creationId xmlns:a16="http://schemas.microsoft.com/office/drawing/2014/main" id="{818826BD-A9E3-B4E0-839F-780B93B8429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53983" y="1897467"/>
            <a:ext cx="579421" cy="579421"/>
          </a:xfrm>
          <a:prstGeom prst="rect">
            <a:avLst/>
          </a:prstGeom>
        </p:spPr>
      </p:pic>
      <p:pic>
        <p:nvPicPr>
          <p:cNvPr id="7" name="Graphic 6" descr="Business Growth outline">
            <a:extLst>
              <a:ext uri="{FF2B5EF4-FFF2-40B4-BE49-F238E27FC236}">
                <a16:creationId xmlns:a16="http://schemas.microsoft.com/office/drawing/2014/main" id="{D54F255D-9A16-7C60-E505-5D8E71BA203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64835" y="1167602"/>
            <a:ext cx="495499" cy="495499"/>
          </a:xfrm>
          <a:prstGeom prst="rect">
            <a:avLst/>
          </a:prstGeom>
        </p:spPr>
      </p:pic>
      <p:pic>
        <p:nvPicPr>
          <p:cNvPr id="10" name="Graphic 9" descr="Downward trend graph outline">
            <a:extLst>
              <a:ext uri="{FF2B5EF4-FFF2-40B4-BE49-F238E27FC236}">
                <a16:creationId xmlns:a16="http://schemas.microsoft.com/office/drawing/2014/main" id="{D37E2173-2332-E021-8DE1-854CE575861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332274" y="3533190"/>
            <a:ext cx="670290" cy="670290"/>
          </a:xfrm>
          <a:prstGeom prst="rect">
            <a:avLst/>
          </a:prstGeom>
        </p:spPr>
      </p:pic>
    </p:spTree>
    <p:extLst>
      <p:ext uri="{BB962C8B-B14F-4D97-AF65-F5344CB8AC3E}">
        <p14:creationId xmlns:p14="http://schemas.microsoft.com/office/powerpoint/2010/main" val="2999018288"/>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C9A1-14A3-D24B-FC1A-43D0A69885D0}"/>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E0EC608F-4491-85E9-2BFC-84FB2C5EE13C}"/>
              </a:ext>
            </a:extLst>
          </p:cNvPr>
          <p:cNvSpPr txBox="1"/>
          <p:nvPr/>
        </p:nvSpPr>
        <p:spPr>
          <a:xfrm>
            <a:off x="700357" y="216016"/>
            <a:ext cx="8328405" cy="703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dirty="0"/>
              <a:t>Stretch Code Adoption Grants: Eligible and Non-eligible Activities include, but are not limited to, the following:</a:t>
            </a:r>
            <a:endParaRPr sz="2400" b="1" i="1" dirty="0"/>
          </a:p>
        </p:txBody>
      </p:sp>
      <p:grpSp>
        <p:nvGrpSpPr>
          <p:cNvPr id="2" name="Group">
            <a:extLst>
              <a:ext uri="{FF2B5EF4-FFF2-40B4-BE49-F238E27FC236}">
                <a16:creationId xmlns:a16="http://schemas.microsoft.com/office/drawing/2014/main" id="{3BE00B3B-2589-4B37-0718-9C3A0E31DD56}"/>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6B797153-F008-C099-CBA4-3A4224BA7A2B}"/>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8B2D6A19-D8CD-DB35-570A-76DE3A0F68E7}"/>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FA06DB2A-5411-B441-6629-DDB6FF078546}"/>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5" name="TextBox 4">
            <a:extLst>
              <a:ext uri="{FF2B5EF4-FFF2-40B4-BE49-F238E27FC236}">
                <a16:creationId xmlns:a16="http://schemas.microsoft.com/office/drawing/2014/main" id="{FDB16A6C-1939-84EC-C1D8-715EFC8A90C3}"/>
              </a:ext>
            </a:extLst>
          </p:cNvPr>
          <p:cNvSpPr txBox="1"/>
          <p:nvPr/>
        </p:nvSpPr>
        <p:spPr>
          <a:xfrm>
            <a:off x="5196950" y="1259713"/>
            <a:ext cx="3884742" cy="2492990"/>
          </a:xfrm>
          <a:prstGeom prst="rect">
            <a:avLst/>
          </a:prstGeom>
          <a:solidFill>
            <a:schemeClr val="lt1"/>
          </a:solidFill>
        </p:spPr>
        <p:txBody>
          <a:bodyPr wrap="square" rtlCol="0">
            <a:spAutoFit/>
          </a:bodyPr>
          <a:lstStyle/>
          <a:p>
            <a:r>
              <a:rPr lang="en-US" sz="1600" b="1" dirty="0">
                <a:solidFill>
                  <a:schemeClr val="tx1"/>
                </a:solidFill>
                <a:latin typeface="+mj-lt"/>
              </a:rPr>
              <a:t>Non-Eligible Activities</a:t>
            </a:r>
          </a:p>
          <a:p>
            <a:endParaRPr lang="en-US" b="1" dirty="0">
              <a:latin typeface="Aptos" panose="020B0004020202020204" pitchFamily="34" charset="0"/>
            </a:endParaRPr>
          </a:p>
          <a:p>
            <a:pPr lvl="0" eaLnBrk="0" fontAlgn="base" hangingPunct="0">
              <a:spcBef>
                <a:spcPct val="0"/>
              </a:spcBef>
              <a:spcAft>
                <a:spcPct val="0"/>
              </a:spcAft>
              <a:buClrTx/>
            </a:pPr>
            <a:endParaRPr lang="en-US" altLang="en-US" dirty="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Activities unrelated to stretch code adoption/implementation, or base code updates where applicable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Equipment purchases or rental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Lobbying activities or union organizing</a:t>
            </a:r>
          </a:p>
          <a:p>
            <a:endParaRPr lang="en-US" b="1" dirty="0">
              <a:latin typeface="Aptos" panose="020B0004020202020204" pitchFamily="34" charset="0"/>
            </a:endParaRPr>
          </a:p>
          <a:p>
            <a:endParaRPr lang="en-US" b="1" dirty="0">
              <a:latin typeface="Aptos" panose="020B0004020202020204" pitchFamily="34" charset="0"/>
            </a:endParaRPr>
          </a:p>
          <a:p>
            <a:endParaRPr lang="en-US" b="1" dirty="0">
              <a:latin typeface="Aptos" panose="020B0004020202020204" pitchFamily="34" charset="0"/>
            </a:endParaRPr>
          </a:p>
        </p:txBody>
      </p:sp>
      <p:sp>
        <p:nvSpPr>
          <p:cNvPr id="6" name="TextBox 5">
            <a:extLst>
              <a:ext uri="{FF2B5EF4-FFF2-40B4-BE49-F238E27FC236}">
                <a16:creationId xmlns:a16="http://schemas.microsoft.com/office/drawing/2014/main" id="{C991CBCA-2ACD-477A-1A6D-E5F93F5B26DD}"/>
              </a:ext>
            </a:extLst>
          </p:cNvPr>
          <p:cNvSpPr txBox="1"/>
          <p:nvPr/>
        </p:nvSpPr>
        <p:spPr>
          <a:xfrm>
            <a:off x="765674" y="1259713"/>
            <a:ext cx="4112252" cy="3754874"/>
          </a:xfrm>
          <a:prstGeom prst="rect">
            <a:avLst/>
          </a:prstGeom>
          <a:noFill/>
        </p:spPr>
        <p:txBody>
          <a:bodyPr wrap="square" rtlCol="0">
            <a:spAutoFit/>
          </a:bodyPr>
          <a:lstStyle/>
          <a:p>
            <a:r>
              <a:rPr lang="en-US" sz="1600" b="1" dirty="0">
                <a:solidFill>
                  <a:schemeClr val="tx1"/>
                </a:solidFill>
                <a:latin typeface="+mj-lt"/>
              </a:rPr>
              <a:t>Eligible Activities </a:t>
            </a:r>
          </a:p>
          <a:p>
            <a:pPr lvl="0" eaLnBrk="0" fontAlgn="base" hangingPunct="0">
              <a:spcBef>
                <a:spcPct val="0"/>
              </a:spcBef>
              <a:spcAft>
                <a:spcPct val="0"/>
              </a:spcAft>
              <a:buClrTx/>
            </a:pPr>
            <a:endParaRPr lang="en-US" altLang="en-US" dirty="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Staff time for education, training, and capacity building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Municipal leadership and City Council education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Community outreach and public engagement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Hiring external consultants or organizations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Staged code modernization and incremental base code updates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Technical assistance for code compliance and implementation </a:t>
            </a:r>
          </a:p>
          <a:p>
            <a:pPr marL="285750" lvl="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Contractor and industry professional training </a:t>
            </a:r>
          </a:p>
          <a:p>
            <a:pPr marL="285750" indent="-285750" eaLnBrk="0" fontAlgn="base" hangingPunct="0">
              <a:spcBef>
                <a:spcPct val="0"/>
              </a:spcBef>
              <a:spcAft>
                <a:spcPct val="0"/>
              </a:spcAft>
              <a:buClrTx/>
              <a:buFont typeface="Arial" panose="020B0604020202020204" pitchFamily="34" charset="0"/>
              <a:buChar char="•"/>
            </a:pPr>
            <a:r>
              <a:rPr lang="en-US" altLang="en-US" dirty="0">
                <a:solidFill>
                  <a:schemeClr val="tx1"/>
                </a:solidFill>
                <a:latin typeface="Arial" panose="020B0604020202020204" pitchFamily="34" charset="0"/>
              </a:rPr>
              <a:t>Cost-benefit analysis to support stretch code adoption</a:t>
            </a:r>
          </a:p>
          <a:p>
            <a:pPr lvl="0" eaLnBrk="0" fontAlgn="base" hangingPunct="0">
              <a:spcBef>
                <a:spcPct val="0"/>
              </a:spcBef>
              <a:spcAft>
                <a:spcPct val="0"/>
              </a:spcAft>
              <a:buClrTx/>
              <a:buFontTx/>
              <a:buChar char="•"/>
            </a:pPr>
            <a:endParaRPr lang="en-US" altLang="en-US" dirty="0">
              <a:solidFill>
                <a:schemeClr val="tx1"/>
              </a:solidFill>
              <a:latin typeface="Arial" panose="020B0604020202020204" pitchFamily="34" charset="0"/>
            </a:endParaRPr>
          </a:p>
          <a:p>
            <a:endParaRPr lang="en-US" dirty="0">
              <a:latin typeface="Aptos" panose="020B0004020202020204" pitchFamily="34" charset="0"/>
            </a:endParaRPr>
          </a:p>
        </p:txBody>
      </p:sp>
      <p:sp>
        <p:nvSpPr>
          <p:cNvPr id="15" name="TextBox 14">
            <a:extLst>
              <a:ext uri="{FF2B5EF4-FFF2-40B4-BE49-F238E27FC236}">
                <a16:creationId xmlns:a16="http://schemas.microsoft.com/office/drawing/2014/main" id="{7207CD7D-B0D8-D902-7904-EC41E870BC59}"/>
              </a:ext>
            </a:extLst>
          </p:cNvPr>
          <p:cNvSpPr txBox="1"/>
          <p:nvPr/>
        </p:nvSpPr>
        <p:spPr>
          <a:xfrm>
            <a:off x="700357" y="4642052"/>
            <a:ext cx="9009700" cy="523220"/>
          </a:xfrm>
          <a:prstGeom prst="rect">
            <a:avLst/>
          </a:prstGeom>
          <a:noFill/>
        </p:spPr>
        <p:txBody>
          <a:bodyPr wrap="square">
            <a:spAutoFit/>
          </a:bodyPr>
          <a:lstStyle/>
          <a:p>
            <a:r>
              <a:rPr lang="en-US" i="1" dirty="0">
                <a:latin typeface="Aptos" panose="020B0004020202020204" pitchFamily="34" charset="0"/>
              </a:rPr>
              <a:t>See NOFO for additional eligible and non-eligible activities: https://</a:t>
            </a:r>
            <a:r>
              <a:rPr lang="en-US" i="1" dirty="0" err="1">
                <a:latin typeface="Aptos" panose="020B0004020202020204" pitchFamily="34" charset="0"/>
              </a:rPr>
              <a:t>illinoisclimatebank.com</a:t>
            </a:r>
            <a:r>
              <a:rPr lang="en-US" i="1" dirty="0">
                <a:latin typeface="Aptos" panose="020B0004020202020204" pitchFamily="34" charset="0"/>
              </a:rPr>
              <a:t>/wp-content/uploads/cprg-07-nofo.pdf</a:t>
            </a:r>
          </a:p>
        </p:txBody>
      </p:sp>
      <p:pic>
        <p:nvPicPr>
          <p:cNvPr id="9" name="Graphic 8" descr="Comment Dislike outline">
            <a:extLst>
              <a:ext uri="{FF2B5EF4-FFF2-40B4-BE49-F238E27FC236}">
                <a16:creationId xmlns:a16="http://schemas.microsoft.com/office/drawing/2014/main" id="{37E88519-78D5-26B9-73E4-D335370765D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31764" y="777916"/>
            <a:ext cx="1171007" cy="1171007"/>
          </a:xfrm>
          <a:prstGeom prst="rect">
            <a:avLst/>
          </a:prstGeom>
        </p:spPr>
      </p:pic>
      <p:pic>
        <p:nvPicPr>
          <p:cNvPr id="11" name="Graphic 10" descr="Comment Like outline">
            <a:extLst>
              <a:ext uri="{FF2B5EF4-FFF2-40B4-BE49-F238E27FC236}">
                <a16:creationId xmlns:a16="http://schemas.microsoft.com/office/drawing/2014/main" id="{C787727B-DBB8-F3C2-7A9A-44477205908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08422" y="777916"/>
            <a:ext cx="1171007" cy="1171007"/>
          </a:xfrm>
          <a:prstGeom prst="rect">
            <a:avLst/>
          </a:prstGeom>
        </p:spPr>
      </p:pic>
    </p:spTree>
    <p:extLst>
      <p:ext uri="{BB962C8B-B14F-4D97-AF65-F5344CB8AC3E}">
        <p14:creationId xmlns:p14="http://schemas.microsoft.com/office/powerpoint/2010/main" val="2798530963"/>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AE750-AD6C-FE98-B9BF-7109A566217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8C7FB8F-0BC5-F79E-615F-944C519599E9}"/>
              </a:ext>
            </a:extLst>
          </p:cNvPr>
          <p:cNvSpPr>
            <a:spLocks noGrp="1"/>
          </p:cNvSpPr>
          <p:nvPr>
            <p:ph type="dt" sz="half" idx="10"/>
          </p:nvPr>
        </p:nvSpPr>
        <p:spPr/>
        <p:txBody>
          <a:bodyPr/>
          <a:lstStyle/>
          <a:p>
            <a:r>
              <a:rPr lang="en-US"/>
              <a:t>07/25/2024</a:t>
            </a:r>
          </a:p>
        </p:txBody>
      </p:sp>
      <p:sp>
        <p:nvSpPr>
          <p:cNvPr id="3" name="Rectangle 2">
            <a:extLst>
              <a:ext uri="{FF2B5EF4-FFF2-40B4-BE49-F238E27FC236}">
                <a16:creationId xmlns:a16="http://schemas.microsoft.com/office/drawing/2014/main" id="{7EA1541C-6B26-9D64-E6DA-DD91C04F2350}"/>
              </a:ext>
            </a:extLst>
          </p:cNvPr>
          <p:cNvSpPr/>
          <p:nvPr/>
        </p:nvSpPr>
        <p:spPr>
          <a:xfrm>
            <a:off x="0" y="0"/>
            <a:ext cx="9144000" cy="5143500"/>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4" name="TextBox 3">
            <a:extLst>
              <a:ext uri="{FF2B5EF4-FFF2-40B4-BE49-F238E27FC236}">
                <a16:creationId xmlns:a16="http://schemas.microsoft.com/office/drawing/2014/main" id="{B2AE2BC4-C72B-C183-0693-9273733C8F1F}"/>
              </a:ext>
            </a:extLst>
          </p:cNvPr>
          <p:cNvSpPr txBox="1"/>
          <p:nvPr/>
        </p:nvSpPr>
        <p:spPr>
          <a:xfrm>
            <a:off x="204646" y="599188"/>
            <a:ext cx="8734707" cy="37752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900"/>
              </a:spcAft>
            </a:pPr>
            <a:r>
              <a:rPr lang="en-US" sz="4400" dirty="0">
                <a:solidFill>
                  <a:schemeClr val="bg1"/>
                </a:solidFill>
              </a:rPr>
              <a:t>MEEA Technical Support</a:t>
            </a:r>
          </a:p>
          <a:p>
            <a:pPr algn="ctr">
              <a:spcAft>
                <a:spcPts val="900"/>
              </a:spcAft>
            </a:pPr>
            <a:endParaRPr lang="en-US" sz="2400" dirty="0">
              <a:solidFill>
                <a:schemeClr val="bg1"/>
              </a:solidFill>
            </a:endParaRPr>
          </a:p>
        </p:txBody>
      </p:sp>
      <p:sp>
        <p:nvSpPr>
          <p:cNvPr id="9" name="TextBox 8">
            <a:extLst>
              <a:ext uri="{FF2B5EF4-FFF2-40B4-BE49-F238E27FC236}">
                <a16:creationId xmlns:a16="http://schemas.microsoft.com/office/drawing/2014/main" id="{80724098-825F-EC57-C15F-ACF1648125C5}"/>
              </a:ext>
            </a:extLst>
          </p:cNvPr>
          <p:cNvSpPr txBox="1"/>
          <p:nvPr/>
        </p:nvSpPr>
        <p:spPr>
          <a:xfrm>
            <a:off x="7959903" y="0"/>
            <a:ext cx="1184097" cy="5991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575757"/>
              </a:solidFill>
            </a:endParaRPr>
          </a:p>
        </p:txBody>
      </p:sp>
      <p:pic>
        <p:nvPicPr>
          <p:cNvPr id="8" name="Picture 7" descr="A picture containing text&#10;&#10;Description automatically generated">
            <a:extLst>
              <a:ext uri="{FF2B5EF4-FFF2-40B4-BE49-F238E27FC236}">
                <a16:creationId xmlns:a16="http://schemas.microsoft.com/office/drawing/2014/main" id="{6306D96D-389C-1CC1-8A5E-92DCD13864AF}"/>
              </a:ext>
            </a:extLst>
          </p:cNvPr>
          <p:cNvPicPr>
            <a:picLocks noChangeAspect="1"/>
          </p:cNvPicPr>
          <p:nvPr/>
        </p:nvPicPr>
        <p:blipFill rotWithShape="1">
          <a:blip r:embed="rId2">
            <a:extLst>
              <a:ext uri="{28A0092B-C50C-407E-A947-70E740481C1C}">
                <a14:useLocalDpi xmlns:a14="http://schemas.microsoft.com/office/drawing/2010/main" val="0"/>
              </a:ext>
            </a:extLst>
          </a:blip>
          <a:srcRect t="10350" b="14106"/>
          <a:stretch/>
        </p:blipFill>
        <p:spPr>
          <a:xfrm>
            <a:off x="7996183" y="0"/>
            <a:ext cx="1111538" cy="599188"/>
          </a:xfrm>
          <a:prstGeom prst="rect">
            <a:avLst/>
          </a:prstGeom>
        </p:spPr>
      </p:pic>
    </p:spTree>
    <p:extLst>
      <p:ext uri="{BB962C8B-B14F-4D97-AF65-F5344CB8AC3E}">
        <p14:creationId xmlns:p14="http://schemas.microsoft.com/office/powerpoint/2010/main" val="2450310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C33B7-44C0-505E-CF4D-55BD978376A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C0D236C-19DA-2D06-7479-0287F6242CF4}"/>
              </a:ext>
            </a:extLst>
          </p:cNvPr>
          <p:cNvSpPr>
            <a:spLocks noGrp="1"/>
          </p:cNvSpPr>
          <p:nvPr>
            <p:ph type="dt" sz="half" idx="10"/>
          </p:nvPr>
        </p:nvSpPr>
        <p:spPr/>
        <p:txBody>
          <a:bodyPr/>
          <a:lstStyle/>
          <a:p>
            <a:r>
              <a:rPr lang="en-US"/>
              <a:t>07/25/2024</a:t>
            </a:r>
          </a:p>
        </p:txBody>
      </p:sp>
      <p:sp>
        <p:nvSpPr>
          <p:cNvPr id="3" name="Rectangle 2">
            <a:extLst>
              <a:ext uri="{FF2B5EF4-FFF2-40B4-BE49-F238E27FC236}">
                <a16:creationId xmlns:a16="http://schemas.microsoft.com/office/drawing/2014/main" id="{C0E8EA27-E456-519E-D26A-D75086CBFCBD}"/>
              </a:ext>
            </a:extLst>
          </p:cNvPr>
          <p:cNvSpPr/>
          <p:nvPr/>
        </p:nvSpPr>
        <p:spPr>
          <a:xfrm>
            <a:off x="0" y="0"/>
            <a:ext cx="9144000" cy="5143500"/>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4" name="TextBox 3">
            <a:extLst>
              <a:ext uri="{FF2B5EF4-FFF2-40B4-BE49-F238E27FC236}">
                <a16:creationId xmlns:a16="http://schemas.microsoft.com/office/drawing/2014/main" id="{58E46F52-5AFA-2D5A-C4C8-C257E1D5EA09}"/>
              </a:ext>
            </a:extLst>
          </p:cNvPr>
          <p:cNvSpPr txBox="1"/>
          <p:nvPr/>
        </p:nvSpPr>
        <p:spPr>
          <a:xfrm>
            <a:off x="204646" y="599188"/>
            <a:ext cx="8734707" cy="37752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900"/>
              </a:spcAft>
            </a:pPr>
            <a:r>
              <a:rPr lang="en-US" sz="6000">
                <a:solidFill>
                  <a:schemeClr val="bg1"/>
                </a:solidFill>
              </a:rPr>
              <a:t>Q&amp;A</a:t>
            </a:r>
          </a:p>
          <a:p>
            <a:pPr algn="ctr">
              <a:spcAft>
                <a:spcPts val="900"/>
              </a:spcAft>
            </a:pPr>
            <a:endParaRPr lang="en-US" sz="2400">
              <a:solidFill>
                <a:schemeClr val="bg1"/>
              </a:solidFill>
            </a:endParaRPr>
          </a:p>
        </p:txBody>
      </p:sp>
      <p:sp>
        <p:nvSpPr>
          <p:cNvPr id="9" name="TextBox 8">
            <a:extLst>
              <a:ext uri="{FF2B5EF4-FFF2-40B4-BE49-F238E27FC236}">
                <a16:creationId xmlns:a16="http://schemas.microsoft.com/office/drawing/2014/main" id="{88FEEEA0-CE1C-F411-A4A5-767996E1DCFE}"/>
              </a:ext>
            </a:extLst>
          </p:cNvPr>
          <p:cNvSpPr txBox="1"/>
          <p:nvPr/>
        </p:nvSpPr>
        <p:spPr>
          <a:xfrm>
            <a:off x="7959903" y="0"/>
            <a:ext cx="1184097" cy="5991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575757"/>
              </a:solidFill>
            </a:endParaRPr>
          </a:p>
        </p:txBody>
      </p:sp>
      <p:pic>
        <p:nvPicPr>
          <p:cNvPr id="8" name="Picture 7" descr="A picture containing text&#10;&#10;Description automatically generated">
            <a:extLst>
              <a:ext uri="{FF2B5EF4-FFF2-40B4-BE49-F238E27FC236}">
                <a16:creationId xmlns:a16="http://schemas.microsoft.com/office/drawing/2014/main" id="{EEC65456-0C0E-DECF-9440-14586CB407BA}"/>
              </a:ext>
            </a:extLst>
          </p:cNvPr>
          <p:cNvPicPr>
            <a:picLocks noChangeAspect="1"/>
          </p:cNvPicPr>
          <p:nvPr/>
        </p:nvPicPr>
        <p:blipFill rotWithShape="1">
          <a:blip r:embed="rId2">
            <a:extLst>
              <a:ext uri="{28A0092B-C50C-407E-A947-70E740481C1C}">
                <a14:useLocalDpi xmlns:a14="http://schemas.microsoft.com/office/drawing/2010/main" val="0"/>
              </a:ext>
            </a:extLst>
          </a:blip>
          <a:srcRect t="10350" b="14106"/>
          <a:stretch/>
        </p:blipFill>
        <p:spPr>
          <a:xfrm>
            <a:off x="7996183" y="0"/>
            <a:ext cx="1111538" cy="599188"/>
          </a:xfrm>
          <a:prstGeom prst="rect">
            <a:avLst/>
          </a:prstGeom>
        </p:spPr>
      </p:pic>
    </p:spTree>
    <p:extLst>
      <p:ext uri="{BB962C8B-B14F-4D97-AF65-F5344CB8AC3E}">
        <p14:creationId xmlns:p14="http://schemas.microsoft.com/office/powerpoint/2010/main" val="4098232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70F97-B848-AF04-238C-FA72555DEB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4089BD-78E5-3740-2BDC-5B565AD2250C}"/>
              </a:ext>
            </a:extLst>
          </p:cNvPr>
          <p:cNvSpPr>
            <a:spLocks noGrp="1"/>
          </p:cNvSpPr>
          <p:nvPr>
            <p:ph type="title"/>
          </p:nvPr>
        </p:nvSpPr>
        <p:spPr>
          <a:xfrm>
            <a:off x="219709" y="84465"/>
            <a:ext cx="8200013" cy="373949"/>
          </a:xfrm>
        </p:spPr>
        <p:txBody>
          <a:bodyPr>
            <a:noAutofit/>
          </a:bodyPr>
          <a:lstStyle/>
          <a:p>
            <a:pPr lvl="6"/>
            <a:r>
              <a:rPr lang="en-US" sz="2400" b="1">
                <a:solidFill>
                  <a:schemeClr val="bg1"/>
                </a:solidFill>
                <a:latin typeface="+mn-lt"/>
              </a:rPr>
              <a:t>Contact for Further Questions</a:t>
            </a:r>
          </a:p>
        </p:txBody>
      </p:sp>
      <p:sp>
        <p:nvSpPr>
          <p:cNvPr id="2" name="Date Placeholder 1">
            <a:extLst>
              <a:ext uri="{FF2B5EF4-FFF2-40B4-BE49-F238E27FC236}">
                <a16:creationId xmlns:a16="http://schemas.microsoft.com/office/drawing/2014/main" id="{DED5CC64-F976-013A-69F7-D38BD4962F6C}"/>
              </a:ext>
            </a:extLst>
          </p:cNvPr>
          <p:cNvSpPr>
            <a:spLocks noGrp="1"/>
          </p:cNvSpPr>
          <p:nvPr>
            <p:ph type="dt" sz="half" idx="14"/>
          </p:nvPr>
        </p:nvSpPr>
        <p:spPr>
          <a:xfrm>
            <a:off x="7131322" y="4785191"/>
            <a:ext cx="1405847" cy="273844"/>
          </a:xfrm>
        </p:spPr>
        <p:txBody>
          <a:bodyPr/>
          <a:lstStyle/>
          <a:p>
            <a:r>
              <a:rPr lang="en-US" sz="1050"/>
              <a:t>February 17, 2026</a:t>
            </a:r>
          </a:p>
        </p:txBody>
      </p:sp>
      <p:sp>
        <p:nvSpPr>
          <p:cNvPr id="5" name="TextBox 4">
            <a:extLst>
              <a:ext uri="{FF2B5EF4-FFF2-40B4-BE49-F238E27FC236}">
                <a16:creationId xmlns:a16="http://schemas.microsoft.com/office/drawing/2014/main" id="{5B7ED1BD-E64A-4A92-1523-9BBE86698D49}"/>
              </a:ext>
            </a:extLst>
          </p:cNvPr>
          <p:cNvSpPr txBox="1"/>
          <p:nvPr/>
        </p:nvSpPr>
        <p:spPr>
          <a:xfrm>
            <a:off x="394855" y="990601"/>
            <a:ext cx="8084127" cy="2031325"/>
          </a:xfrm>
          <a:prstGeom prst="rect">
            <a:avLst/>
          </a:prstGeom>
          <a:noFill/>
        </p:spPr>
        <p:txBody>
          <a:bodyPr wrap="square" rtlCol="0">
            <a:spAutoFit/>
          </a:bodyPr>
          <a:lstStyle/>
          <a:p>
            <a:r>
              <a:rPr lang="en-US" dirty="0"/>
              <a:t>This presentation and questions and answers from today’s webinar will be posted on the Climate Bank’s website: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Illinois Climate Pollution Reduction Grants: </a:t>
            </a:r>
            <a:r>
              <a:rPr lang="en-US" dirty="0">
                <a:hlinkClick r:id="rId2"/>
              </a:rPr>
              <a:t>https://illinoisclimatebank.com/financing-programs/local-governments-nonprofits/stretch-building-code-adoption-support/</a:t>
            </a:r>
            <a:r>
              <a:rPr lang="en-US" dirty="0"/>
              <a:t> </a:t>
            </a:r>
          </a:p>
          <a:p>
            <a:endParaRPr lang="en-US" dirty="0"/>
          </a:p>
          <a:p>
            <a:r>
              <a:rPr lang="en-US" dirty="0"/>
              <a:t>If you have further questions, please send them to </a:t>
            </a:r>
            <a:r>
              <a:rPr lang="en-US" dirty="0">
                <a:hlinkClick r:id="rId3"/>
              </a:rPr>
              <a:t>ClimateBank@IL-FA.com</a:t>
            </a:r>
            <a:r>
              <a:rPr lang="en-US" dirty="0"/>
              <a:t> by the date that questions are closing, listed in the program NOFO.</a:t>
            </a:r>
          </a:p>
          <a:p>
            <a:endParaRPr lang="en-US" dirty="0"/>
          </a:p>
        </p:txBody>
      </p:sp>
      <p:pic>
        <p:nvPicPr>
          <p:cNvPr id="6" name="Graphic 5" descr="Lights On outline">
            <a:extLst>
              <a:ext uri="{FF2B5EF4-FFF2-40B4-BE49-F238E27FC236}">
                <a16:creationId xmlns:a16="http://schemas.microsoft.com/office/drawing/2014/main" id="{A7FEE1BE-0B0E-6A54-5137-C72D1ED048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4855" y="2831498"/>
            <a:ext cx="1828800" cy="1828800"/>
          </a:xfrm>
          <a:prstGeom prst="rect">
            <a:avLst/>
          </a:prstGeom>
        </p:spPr>
      </p:pic>
      <p:pic>
        <p:nvPicPr>
          <p:cNvPr id="12" name="Graphic 11" descr="Solar Panels outline">
            <a:extLst>
              <a:ext uri="{FF2B5EF4-FFF2-40B4-BE49-F238E27FC236}">
                <a16:creationId xmlns:a16="http://schemas.microsoft.com/office/drawing/2014/main" id="{250F65D1-B493-EF5F-CF9F-12EAB6589FE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08118" y="2768831"/>
            <a:ext cx="1828800" cy="1828800"/>
          </a:xfrm>
          <a:prstGeom prst="rect">
            <a:avLst/>
          </a:prstGeom>
        </p:spPr>
      </p:pic>
      <p:pic>
        <p:nvPicPr>
          <p:cNvPr id="17" name="Graphic 16" descr="Battery charging outline">
            <a:extLst>
              <a:ext uri="{FF2B5EF4-FFF2-40B4-BE49-F238E27FC236}">
                <a16:creationId xmlns:a16="http://schemas.microsoft.com/office/drawing/2014/main" id="{4C02D032-45CF-BD70-E0F2-2C194E80C28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029201" y="2924933"/>
            <a:ext cx="1828800" cy="1828800"/>
          </a:xfrm>
          <a:prstGeom prst="rect">
            <a:avLst/>
          </a:prstGeom>
        </p:spPr>
      </p:pic>
      <p:pic>
        <p:nvPicPr>
          <p:cNvPr id="18" name="Graphic 17" descr="Schoolhouse outline">
            <a:extLst>
              <a:ext uri="{FF2B5EF4-FFF2-40B4-BE49-F238E27FC236}">
                <a16:creationId xmlns:a16="http://schemas.microsoft.com/office/drawing/2014/main" id="{EA2BBC81-F209-BDCA-3630-99549CB5C63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38555" y="2787881"/>
            <a:ext cx="1828800" cy="1828800"/>
          </a:xfrm>
          <a:prstGeom prst="rect">
            <a:avLst/>
          </a:prstGeom>
        </p:spPr>
      </p:pic>
    </p:spTree>
    <p:extLst>
      <p:ext uri="{BB962C8B-B14F-4D97-AF65-F5344CB8AC3E}">
        <p14:creationId xmlns:p14="http://schemas.microsoft.com/office/powerpoint/2010/main" val="1639451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B7352B-3654-CEE0-C43D-35A99046EEE9}"/>
              </a:ext>
            </a:extLst>
          </p:cNvPr>
          <p:cNvSpPr txBox="1"/>
          <p:nvPr/>
        </p:nvSpPr>
        <p:spPr>
          <a:xfrm>
            <a:off x="1604490" y="685535"/>
            <a:ext cx="7166891" cy="4439677"/>
          </a:xfrm>
          <a:prstGeom prst="rect">
            <a:avLst/>
          </a:prstGeom>
          <a:noFill/>
        </p:spPr>
        <p:txBody>
          <a:bodyPr wrap="square" rtlCol="0">
            <a:spAutoFit/>
          </a:bodyPr>
          <a:lstStyle/>
          <a:p>
            <a:pPr algn="just" defTabSz="685800">
              <a:buClrTx/>
              <a:defRPr/>
            </a:pPr>
            <a:r>
              <a:rPr lang="en-US" sz="2000" dirty="0">
                <a:solidFill>
                  <a:srgbClr val="509753"/>
                </a:solidFill>
                <a:latin typeface="+mj-lt"/>
                <a:hlinkClick r:id="rId2">
                  <a:extLst>
                    <a:ext uri="{A12FA001-AC4F-418D-AE19-62706E023703}">
                      <ahyp:hlinkClr xmlns:ahyp="http://schemas.microsoft.com/office/drawing/2018/hyperlinkcolor" val="tx"/>
                    </a:ext>
                  </a:extLst>
                </a:hlinkClick>
              </a:rPr>
              <a:t>Private Activity Bonds</a:t>
            </a:r>
            <a:endParaRPr lang="en-US" sz="2000" dirty="0">
              <a:solidFill>
                <a:srgbClr val="509753"/>
              </a:solidFill>
              <a:latin typeface="+mj-lt"/>
            </a:endParaRPr>
          </a:p>
          <a:p>
            <a:pPr algn="just" defTabSz="685800">
              <a:spcAft>
                <a:spcPts val="900"/>
              </a:spcAft>
              <a:buClrTx/>
              <a:defRPr/>
            </a:pPr>
            <a:r>
              <a:rPr lang="en-US" sz="1500" dirty="0">
                <a:solidFill>
                  <a:srgbClr val="575757"/>
                </a:solidFill>
                <a:latin typeface="+mj-lt"/>
              </a:rPr>
              <a:t>IFA issues tax-exempt qualified private activity bonds for 501(c)(3) organizations and other conduit borrowers. Borrowers work with banks, underwriters, or placement agents of their own choosing.</a:t>
            </a:r>
          </a:p>
          <a:p>
            <a:pPr defTabSz="685800">
              <a:buClrTx/>
              <a:defRPr/>
            </a:pPr>
            <a:r>
              <a:rPr lang="en-US" sz="2000" dirty="0">
                <a:solidFill>
                  <a:srgbClr val="509753"/>
                </a:solidFill>
                <a:latin typeface="+mj-lt"/>
                <a:hlinkClick r:id="rId3">
                  <a:extLst>
                    <a:ext uri="{A12FA001-AC4F-418D-AE19-62706E023703}">
                      <ahyp:hlinkClr xmlns:ahyp="http://schemas.microsoft.com/office/drawing/2018/hyperlinkcolor" val="tx"/>
                    </a:ext>
                  </a:extLst>
                </a:hlinkClick>
              </a:rPr>
              <a:t>State Small Business Credit Initiative</a:t>
            </a:r>
            <a:endParaRPr lang="en-US" sz="2000" dirty="0">
              <a:solidFill>
                <a:srgbClr val="509753"/>
              </a:solidFill>
              <a:latin typeface="+mj-lt"/>
            </a:endParaRPr>
          </a:p>
          <a:p>
            <a:pPr algn="just" defTabSz="685800">
              <a:spcAft>
                <a:spcPts val="900"/>
              </a:spcAft>
              <a:buClrTx/>
              <a:defRPr/>
            </a:pPr>
            <a:r>
              <a:rPr lang="en-US" sz="1500" dirty="0">
                <a:solidFill>
                  <a:srgbClr val="575757"/>
                </a:solidFill>
                <a:latin typeface="+mj-lt"/>
              </a:rPr>
              <a:t>IFA provides low-cost financing to small businesses for eligible climate-related projects.</a:t>
            </a:r>
          </a:p>
          <a:p>
            <a:pPr defTabSz="685800">
              <a:buClrTx/>
              <a:defRPr/>
            </a:pPr>
            <a:r>
              <a:rPr lang="en-US" sz="2000" dirty="0">
                <a:solidFill>
                  <a:srgbClr val="509753"/>
                </a:solidFill>
                <a:latin typeface="+mj-lt"/>
                <a:hlinkClick r:id="rId4">
                  <a:extLst>
                    <a:ext uri="{A12FA001-AC4F-418D-AE19-62706E023703}">
                      <ahyp:hlinkClr xmlns:ahyp="http://schemas.microsoft.com/office/drawing/2018/hyperlinkcolor" val="tx"/>
                    </a:ext>
                  </a:extLst>
                </a:hlinkClick>
              </a:rPr>
              <a:t>Commercial Property Assessed Clean Energy Bonds</a:t>
            </a:r>
            <a:endParaRPr lang="en-US" sz="2000" dirty="0">
              <a:solidFill>
                <a:srgbClr val="509753"/>
              </a:solidFill>
              <a:latin typeface="+mj-lt"/>
            </a:endParaRPr>
          </a:p>
          <a:p>
            <a:pPr algn="just" defTabSz="685800">
              <a:buClrTx/>
              <a:defRPr/>
            </a:pPr>
            <a:r>
              <a:rPr lang="en-US" sz="1500" dirty="0">
                <a:solidFill>
                  <a:srgbClr val="575757"/>
                </a:solidFill>
                <a:latin typeface="+mj-lt"/>
              </a:rPr>
              <a:t>IFA has statewide authorization to issue bonds and notes to fund eligible building improvements in any PACE area. Eligible improvements include energy efficiency, renewable energy, water use, and EV charging stations. Projects located in Cook County are not currently eligible.</a:t>
            </a:r>
          </a:p>
          <a:p>
            <a:pPr rtl="0">
              <a:spcBef>
                <a:spcPts val="900"/>
              </a:spcBef>
              <a:buNone/>
            </a:pPr>
            <a:r>
              <a:rPr lang="en-US" sz="2000" b="0" i="0" u="sng" strike="noStrike" dirty="0">
                <a:solidFill>
                  <a:srgbClr val="509753"/>
                </a:solidFill>
                <a:effectLst/>
                <a:latin typeface="+mj-lt"/>
                <a:hlinkClick r:id="rId5">
                  <a:extLst>
                    <a:ext uri="{A12FA001-AC4F-418D-AE19-62706E023703}">
                      <ahyp:hlinkClr xmlns:ahyp="http://schemas.microsoft.com/office/drawing/2018/hyperlinkcolor" val="tx"/>
                    </a:ext>
                  </a:extLst>
                </a:hlinkClick>
              </a:rPr>
              <a:t>Energy Efficiency Revolving Loan Fund</a:t>
            </a:r>
            <a:endParaRPr lang="en-US" sz="1800" b="0" dirty="0">
              <a:solidFill>
                <a:srgbClr val="509753"/>
              </a:solidFill>
              <a:effectLst/>
              <a:latin typeface="+mj-lt"/>
            </a:endParaRPr>
          </a:p>
          <a:p>
            <a:pPr rtl="0">
              <a:buNone/>
            </a:pPr>
            <a:r>
              <a:rPr lang="en-US" sz="1500" b="0" i="0" u="none" strike="noStrike" dirty="0">
                <a:solidFill>
                  <a:srgbClr val="595959"/>
                </a:solidFill>
                <a:effectLst/>
                <a:latin typeface="+mj-lt"/>
              </a:rPr>
              <a:t>IFA offers low-interest loans for energy efficiency improvements to commercial or multi-family buildings. Buildings must have undergone an energy audit or assessment. </a:t>
            </a:r>
            <a:endParaRPr lang="en-US" dirty="0">
              <a:solidFill>
                <a:schemeClr val="bg2">
                  <a:lumMod val="10000"/>
                </a:schemeClr>
              </a:solidFill>
              <a:latin typeface="+mj-lt"/>
            </a:endParaRPr>
          </a:p>
        </p:txBody>
      </p:sp>
      <p:sp>
        <p:nvSpPr>
          <p:cNvPr id="3" name="Title 2">
            <a:extLst>
              <a:ext uri="{FF2B5EF4-FFF2-40B4-BE49-F238E27FC236}">
                <a16:creationId xmlns:a16="http://schemas.microsoft.com/office/drawing/2014/main" id="{EBF89732-B29C-8409-4258-5FB610243475}"/>
              </a:ext>
            </a:extLst>
          </p:cNvPr>
          <p:cNvSpPr>
            <a:spLocks noGrp="1"/>
          </p:cNvSpPr>
          <p:nvPr>
            <p:ph type="title"/>
          </p:nvPr>
        </p:nvSpPr>
        <p:spPr/>
        <p:txBody>
          <a:bodyPr>
            <a:normAutofit fontScale="90000"/>
          </a:bodyPr>
          <a:lstStyle/>
          <a:p>
            <a:r>
              <a:rPr lang="en-US"/>
              <a:t>Other IFA Resources</a:t>
            </a:r>
          </a:p>
        </p:txBody>
      </p:sp>
      <p:sp>
        <p:nvSpPr>
          <p:cNvPr id="4" name="Slide Number Placeholder 3">
            <a:extLst>
              <a:ext uri="{FF2B5EF4-FFF2-40B4-BE49-F238E27FC236}">
                <a16:creationId xmlns:a16="http://schemas.microsoft.com/office/drawing/2014/main" id="{9090B8C9-9192-9C07-8326-1CEB8D597A96}"/>
              </a:ext>
            </a:extLst>
          </p:cNvPr>
          <p:cNvSpPr>
            <a:spLocks noGrp="1"/>
          </p:cNvSpPr>
          <p:nvPr>
            <p:ph type="sldNum" sz="quarter" idx="12"/>
          </p:nvPr>
        </p:nvSpPr>
        <p:spPr/>
        <p:txBody>
          <a:bodyPr>
            <a:normAutofit fontScale="70000" lnSpcReduction="20000"/>
          </a:bodyPr>
          <a:lstStyle/>
          <a:p>
            <a:fld id="{8E965562-4EF2-43B5-91E1-AB55B3E38453}" type="slidenum">
              <a:rPr lang="en-US" smtClean="0"/>
              <a:pPr/>
              <a:t>15</a:t>
            </a:fld>
            <a:endParaRPr lang="en-US"/>
          </a:p>
        </p:txBody>
      </p:sp>
      <p:pic>
        <p:nvPicPr>
          <p:cNvPr id="8" name="Graphic 7" descr="Bank outline">
            <a:extLst>
              <a:ext uri="{FF2B5EF4-FFF2-40B4-BE49-F238E27FC236}">
                <a16:creationId xmlns:a16="http://schemas.microsoft.com/office/drawing/2014/main" id="{6177B9A0-C895-6C10-98FC-115CD646D19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2619" y="663337"/>
            <a:ext cx="1026553" cy="1026553"/>
          </a:xfrm>
          <a:prstGeom prst="rect">
            <a:avLst/>
          </a:prstGeom>
        </p:spPr>
      </p:pic>
      <p:pic>
        <p:nvPicPr>
          <p:cNvPr id="10" name="Graphic 9" descr="City outline">
            <a:extLst>
              <a:ext uri="{FF2B5EF4-FFF2-40B4-BE49-F238E27FC236}">
                <a16:creationId xmlns:a16="http://schemas.microsoft.com/office/drawing/2014/main" id="{BFBCD296-E5F8-EF60-C426-DBEBEC9505A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72617" y="2831656"/>
            <a:ext cx="1026553" cy="1026553"/>
          </a:xfrm>
          <a:prstGeom prst="rect">
            <a:avLst/>
          </a:prstGeom>
        </p:spPr>
      </p:pic>
      <p:pic>
        <p:nvPicPr>
          <p:cNvPr id="12" name="Graphic 11" descr="Store outline">
            <a:extLst>
              <a:ext uri="{FF2B5EF4-FFF2-40B4-BE49-F238E27FC236}">
                <a16:creationId xmlns:a16="http://schemas.microsoft.com/office/drawing/2014/main" id="{BC37AF32-9EF6-3C9B-DC95-0DDF33B8931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12629" y="1787508"/>
            <a:ext cx="946530" cy="946530"/>
          </a:xfrm>
          <a:prstGeom prst="rect">
            <a:avLst/>
          </a:prstGeom>
        </p:spPr>
      </p:pic>
      <p:pic>
        <p:nvPicPr>
          <p:cNvPr id="2" name="Graphic 1" descr="Lights On outline">
            <a:extLst>
              <a:ext uri="{FF2B5EF4-FFF2-40B4-BE49-F238E27FC236}">
                <a16:creationId xmlns:a16="http://schemas.microsoft.com/office/drawing/2014/main" id="{F4DE16F0-DD15-5D93-B48B-C2A0D85D262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72616" y="3955827"/>
            <a:ext cx="1026553" cy="1026553"/>
          </a:xfrm>
          <a:prstGeom prst="rect">
            <a:avLst/>
          </a:prstGeom>
        </p:spPr>
      </p:pic>
    </p:spTree>
    <p:extLst>
      <p:ext uri="{BB962C8B-B14F-4D97-AF65-F5344CB8AC3E}">
        <p14:creationId xmlns:p14="http://schemas.microsoft.com/office/powerpoint/2010/main" val="2838998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3FDDE-96A8-74C1-6B20-CDACB459F9E6}"/>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EE385BF8-709B-1A28-0726-8990527707CC}"/>
              </a:ext>
            </a:extLst>
          </p:cNvPr>
          <p:cNvSpPr txBox="1"/>
          <p:nvPr/>
        </p:nvSpPr>
        <p:spPr>
          <a:xfrm>
            <a:off x="700357" y="216016"/>
            <a:ext cx="6757430" cy="5059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3375" b="1" dirty="0"/>
              <a:t>INTRODUCTIONS</a:t>
            </a:r>
            <a:endParaRPr sz="3375" b="1" dirty="0"/>
          </a:p>
        </p:txBody>
      </p:sp>
      <p:grpSp>
        <p:nvGrpSpPr>
          <p:cNvPr id="2" name="Group">
            <a:extLst>
              <a:ext uri="{FF2B5EF4-FFF2-40B4-BE49-F238E27FC236}">
                <a16:creationId xmlns:a16="http://schemas.microsoft.com/office/drawing/2014/main" id="{EBEB43EA-E9CC-648F-6964-498484941409}"/>
              </a:ext>
            </a:extLst>
          </p:cNvPr>
          <p:cNvGrpSpPr/>
          <p:nvPr/>
        </p:nvGrpSpPr>
        <p:grpSpPr>
          <a:xfrm>
            <a:off x="1"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32F888DC-2632-1EB9-5A60-5C3AF42DC7BD}"/>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1C48E337-4708-385F-E256-03E0BB6C2BEF}"/>
                </a:ext>
              </a:extLst>
            </p:cNvPr>
            <p:cNvSpPr txBox="1"/>
            <p:nvPr/>
          </p:nvSpPr>
          <p:spPr>
            <a:xfrm rot="16200000">
              <a:off x="-5582333" y="6519446"/>
              <a:ext cx="12435865" cy="677109"/>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dirty="0"/>
                <a:t>INTRODUCTIONS</a:t>
              </a:r>
              <a:endParaRPr dirty="0"/>
            </a:p>
          </p:txBody>
        </p:sp>
      </p:grpSp>
      <p:pic>
        <p:nvPicPr>
          <p:cNvPr id="5" name="Picture 4" descr="Claire Brinley">
            <a:extLst>
              <a:ext uri="{FF2B5EF4-FFF2-40B4-BE49-F238E27FC236}">
                <a16:creationId xmlns:a16="http://schemas.microsoft.com/office/drawing/2014/main" id="{BAEC9114-79FE-1D46-ACF6-529D42E9D84C}"/>
              </a:ext>
            </a:extLst>
          </p:cNvPr>
          <p:cNvPicPr>
            <a:picLocks noChangeAspect="1"/>
          </p:cNvPicPr>
          <p:nvPr/>
        </p:nvPicPr>
        <p:blipFill>
          <a:blip r:embed="rId2"/>
          <a:stretch>
            <a:fillRect/>
          </a:stretch>
        </p:blipFill>
        <p:spPr>
          <a:xfrm>
            <a:off x="2558273" y="3423498"/>
            <a:ext cx="1100243" cy="1100243"/>
          </a:xfrm>
          <a:prstGeom prst="rect">
            <a:avLst/>
          </a:prstGeom>
        </p:spPr>
      </p:pic>
      <p:sp>
        <p:nvSpPr>
          <p:cNvPr id="7" name="TextBox 6">
            <a:extLst>
              <a:ext uri="{FF2B5EF4-FFF2-40B4-BE49-F238E27FC236}">
                <a16:creationId xmlns:a16="http://schemas.microsoft.com/office/drawing/2014/main" id="{5EDF91A0-EA12-F3A1-E1DE-117AF5C9B046}"/>
              </a:ext>
            </a:extLst>
          </p:cNvPr>
          <p:cNvSpPr txBox="1"/>
          <p:nvPr/>
        </p:nvSpPr>
        <p:spPr>
          <a:xfrm>
            <a:off x="1216770" y="2529953"/>
            <a:ext cx="2441746" cy="707886"/>
          </a:xfrm>
          <a:prstGeom prst="rect">
            <a:avLst/>
          </a:prstGeom>
          <a:noFill/>
        </p:spPr>
        <p:txBody>
          <a:bodyPr wrap="square">
            <a:spAutoFit/>
          </a:bodyPr>
          <a:lstStyle/>
          <a:p>
            <a:pPr>
              <a:defRPr sz="1200" b="1"/>
            </a:pPr>
            <a:r>
              <a:rPr lang="en-US" sz="1000" dirty="0">
                <a:solidFill>
                  <a:schemeClr val="tx1"/>
                </a:solidFill>
              </a:rPr>
              <a:t>John Gossman</a:t>
            </a:r>
            <a:endParaRPr sz="1000" dirty="0">
              <a:solidFill>
                <a:schemeClr val="tx1"/>
              </a:solidFill>
            </a:endParaRPr>
          </a:p>
          <a:p>
            <a:pPr>
              <a:defRPr sz="1000"/>
            </a:pPr>
            <a:r>
              <a:rPr lang="en-US" sz="1000" i="1" dirty="0">
                <a:solidFill>
                  <a:schemeClr val="tx1"/>
                </a:solidFill>
              </a:rPr>
              <a:t>Technical Manager, Emerging Building Technologies &amp; Building Codes</a:t>
            </a:r>
            <a:br>
              <a:rPr sz="1000" dirty="0">
                <a:solidFill>
                  <a:schemeClr val="tx1"/>
                </a:solidFill>
              </a:rPr>
            </a:br>
            <a:r>
              <a:rPr lang="en-US" sz="1000" b="1" dirty="0">
                <a:solidFill>
                  <a:schemeClr val="tx1"/>
                </a:solidFill>
              </a:rPr>
              <a:t>MEEA</a:t>
            </a:r>
            <a:endParaRPr sz="1000" b="1" dirty="0">
              <a:solidFill>
                <a:schemeClr val="tx1"/>
              </a:solidFill>
            </a:endParaRPr>
          </a:p>
        </p:txBody>
      </p:sp>
      <p:sp>
        <p:nvSpPr>
          <p:cNvPr id="11" name="TextBox 10">
            <a:extLst>
              <a:ext uri="{FF2B5EF4-FFF2-40B4-BE49-F238E27FC236}">
                <a16:creationId xmlns:a16="http://schemas.microsoft.com/office/drawing/2014/main" id="{8062C1B9-29D4-F48A-CFA4-E21C825A784C}"/>
              </a:ext>
            </a:extLst>
          </p:cNvPr>
          <p:cNvSpPr txBox="1"/>
          <p:nvPr/>
        </p:nvSpPr>
        <p:spPr>
          <a:xfrm>
            <a:off x="2460311" y="4589502"/>
            <a:ext cx="2178580" cy="553998"/>
          </a:xfrm>
          <a:prstGeom prst="rect">
            <a:avLst/>
          </a:prstGeom>
          <a:noFill/>
        </p:spPr>
        <p:txBody>
          <a:bodyPr wrap="square">
            <a:spAutoFit/>
          </a:bodyPr>
          <a:lstStyle/>
          <a:p>
            <a:pPr>
              <a:defRPr sz="1200" b="1"/>
            </a:pPr>
            <a:r>
              <a:rPr sz="1000" dirty="0">
                <a:solidFill>
                  <a:schemeClr val="tx1"/>
                </a:solidFill>
              </a:rPr>
              <a:t>Claire Brinley</a:t>
            </a:r>
          </a:p>
          <a:p>
            <a:pPr>
              <a:defRPr sz="1000"/>
            </a:pPr>
            <a:r>
              <a:rPr lang="en-US" sz="1000" i="1" dirty="0">
                <a:solidFill>
                  <a:schemeClr val="tx1"/>
                </a:solidFill>
              </a:rPr>
              <a:t>VP of Climate Bank Programs</a:t>
            </a:r>
            <a:br>
              <a:rPr sz="1000" dirty="0">
                <a:solidFill>
                  <a:schemeClr val="tx1"/>
                </a:solidFill>
              </a:rPr>
            </a:br>
            <a:r>
              <a:rPr sz="1000" b="1" dirty="0">
                <a:solidFill>
                  <a:schemeClr val="tx1"/>
                </a:solidFill>
              </a:rPr>
              <a:t>Illinois Finance Authority</a:t>
            </a:r>
          </a:p>
        </p:txBody>
      </p:sp>
      <p:pic>
        <p:nvPicPr>
          <p:cNvPr id="1026" name="Picture 2" descr="img">
            <a:extLst>
              <a:ext uri="{FF2B5EF4-FFF2-40B4-BE49-F238E27FC236}">
                <a16:creationId xmlns:a16="http://schemas.microsoft.com/office/drawing/2014/main" id="{71F06DE6-0094-F911-EFA1-71342CCC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476" y="3391727"/>
            <a:ext cx="1710811" cy="11002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38A3B7E-E5FA-DCC3-8535-3CE0B8F4C596}"/>
              </a:ext>
            </a:extLst>
          </p:cNvPr>
          <p:cNvSpPr txBox="1"/>
          <p:nvPr/>
        </p:nvSpPr>
        <p:spPr>
          <a:xfrm>
            <a:off x="5357673" y="4611996"/>
            <a:ext cx="2007924" cy="400110"/>
          </a:xfrm>
          <a:prstGeom prst="rect">
            <a:avLst/>
          </a:prstGeom>
          <a:noFill/>
        </p:spPr>
        <p:txBody>
          <a:bodyPr wrap="square">
            <a:spAutoFit/>
          </a:bodyPr>
          <a:lstStyle/>
          <a:p>
            <a:pPr>
              <a:defRPr sz="1200" b="1"/>
            </a:pPr>
            <a:r>
              <a:rPr lang="en-US" sz="1000" dirty="0">
                <a:solidFill>
                  <a:schemeClr val="tx1"/>
                </a:solidFill>
              </a:rPr>
              <a:t>Andrew Barbeau</a:t>
            </a:r>
            <a:endParaRPr sz="1000" dirty="0">
              <a:solidFill>
                <a:schemeClr val="tx1"/>
              </a:solidFill>
            </a:endParaRPr>
          </a:p>
          <a:p>
            <a:pPr>
              <a:defRPr sz="1000"/>
            </a:pPr>
            <a:r>
              <a:rPr lang="en-US" sz="1000" b="1" dirty="0">
                <a:solidFill>
                  <a:schemeClr val="tx1"/>
                </a:solidFill>
              </a:rPr>
              <a:t>Climate Infrastructure Group</a:t>
            </a:r>
            <a:endParaRPr sz="1000" b="1" dirty="0">
              <a:solidFill>
                <a:schemeClr val="tx1"/>
              </a:solidFill>
            </a:endParaRPr>
          </a:p>
        </p:txBody>
      </p:sp>
      <p:pic>
        <p:nvPicPr>
          <p:cNvPr id="1028" name="Picture 4">
            <a:extLst>
              <a:ext uri="{FF2B5EF4-FFF2-40B4-BE49-F238E27FC236}">
                <a16:creationId xmlns:a16="http://schemas.microsoft.com/office/drawing/2014/main" id="{C9CCDF25-E5EB-CA10-B7D6-C90AFB99A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152" y="1398614"/>
            <a:ext cx="1100243" cy="11002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69CBAB-3B43-B11B-D848-F6105AFC59AA}"/>
              </a:ext>
            </a:extLst>
          </p:cNvPr>
          <p:cNvSpPr txBox="1"/>
          <p:nvPr/>
        </p:nvSpPr>
        <p:spPr>
          <a:xfrm>
            <a:off x="3860552" y="2583257"/>
            <a:ext cx="2247640" cy="553998"/>
          </a:xfrm>
          <a:prstGeom prst="rect">
            <a:avLst/>
          </a:prstGeom>
          <a:noFill/>
        </p:spPr>
        <p:txBody>
          <a:bodyPr wrap="square">
            <a:spAutoFit/>
          </a:bodyPr>
          <a:lstStyle/>
          <a:p>
            <a:pPr>
              <a:defRPr sz="1200" b="1"/>
            </a:pPr>
            <a:r>
              <a:rPr lang="en-US" sz="1000" dirty="0">
                <a:solidFill>
                  <a:schemeClr val="tx1"/>
                </a:solidFill>
              </a:rPr>
              <a:t>Emma </a:t>
            </a:r>
            <a:r>
              <a:rPr lang="en-US" sz="1000" dirty="0" err="1">
                <a:solidFill>
                  <a:schemeClr val="tx1"/>
                </a:solidFill>
              </a:rPr>
              <a:t>Hurbanis</a:t>
            </a:r>
            <a:endParaRPr sz="1000" dirty="0">
              <a:solidFill>
                <a:schemeClr val="tx1"/>
              </a:solidFill>
            </a:endParaRPr>
          </a:p>
          <a:p>
            <a:pPr>
              <a:defRPr sz="1000"/>
            </a:pPr>
            <a:r>
              <a:rPr lang="en-US" sz="1000" i="1" dirty="0">
                <a:solidFill>
                  <a:schemeClr val="tx1"/>
                </a:solidFill>
              </a:rPr>
              <a:t>Associate, Building Codes &amp; Policy</a:t>
            </a:r>
            <a:br>
              <a:rPr sz="1000" dirty="0">
                <a:solidFill>
                  <a:schemeClr val="tx1"/>
                </a:solidFill>
              </a:rPr>
            </a:br>
            <a:r>
              <a:rPr lang="en-US" sz="1000" b="1" dirty="0">
                <a:solidFill>
                  <a:schemeClr val="tx1"/>
                </a:solidFill>
              </a:rPr>
              <a:t>MEEA</a:t>
            </a:r>
            <a:endParaRPr sz="1000" b="1" dirty="0">
              <a:solidFill>
                <a:schemeClr val="tx1"/>
              </a:solidFill>
            </a:endParaRPr>
          </a:p>
        </p:txBody>
      </p:sp>
      <p:pic>
        <p:nvPicPr>
          <p:cNvPr id="1032" name="Picture 8" descr="Emma Hurbanis Headshot">
            <a:extLst>
              <a:ext uri="{FF2B5EF4-FFF2-40B4-BE49-F238E27FC236}">
                <a16:creationId xmlns:a16="http://schemas.microsoft.com/office/drawing/2014/main" id="{8DF1FC90-CDA8-00CE-BB63-769F4B6A9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459" y="1398614"/>
            <a:ext cx="1078981" cy="11002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888224F-D096-EAED-8CE4-EFF06E0741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165" y="1398613"/>
            <a:ext cx="1100244" cy="11002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E624CF5-D805-0859-C81F-C3ECA5FCBF3F}"/>
              </a:ext>
            </a:extLst>
          </p:cNvPr>
          <p:cNvSpPr txBox="1"/>
          <p:nvPr/>
        </p:nvSpPr>
        <p:spPr>
          <a:xfrm>
            <a:off x="6488112" y="2580514"/>
            <a:ext cx="1244350" cy="553998"/>
          </a:xfrm>
          <a:prstGeom prst="rect">
            <a:avLst/>
          </a:prstGeom>
          <a:noFill/>
        </p:spPr>
        <p:txBody>
          <a:bodyPr wrap="square">
            <a:spAutoFit/>
          </a:bodyPr>
          <a:lstStyle/>
          <a:p>
            <a:pPr>
              <a:defRPr sz="1200" b="1"/>
            </a:pPr>
            <a:r>
              <a:rPr lang="en-US" sz="1000" dirty="0">
                <a:solidFill>
                  <a:schemeClr val="tx1"/>
                </a:solidFill>
              </a:rPr>
              <a:t>Dan Streit</a:t>
            </a:r>
            <a:endParaRPr sz="1000" dirty="0">
              <a:solidFill>
                <a:schemeClr val="tx1"/>
              </a:solidFill>
            </a:endParaRPr>
          </a:p>
          <a:p>
            <a:pPr>
              <a:defRPr sz="1000"/>
            </a:pPr>
            <a:r>
              <a:rPr lang="en-US" sz="1000" i="1" dirty="0">
                <a:solidFill>
                  <a:schemeClr val="tx1"/>
                </a:solidFill>
              </a:rPr>
              <a:t>Senior Researcher</a:t>
            </a:r>
            <a:br>
              <a:rPr sz="1000" dirty="0">
                <a:solidFill>
                  <a:schemeClr val="tx1"/>
                </a:solidFill>
              </a:rPr>
            </a:br>
            <a:r>
              <a:rPr lang="en-US" sz="1000" b="1" dirty="0">
                <a:solidFill>
                  <a:schemeClr val="tx1"/>
                </a:solidFill>
              </a:rPr>
              <a:t>Slipstream</a:t>
            </a:r>
            <a:endParaRPr sz="1000" b="1" dirty="0">
              <a:solidFill>
                <a:schemeClr val="tx1"/>
              </a:solidFill>
            </a:endParaRPr>
          </a:p>
        </p:txBody>
      </p:sp>
    </p:spTree>
    <p:extLst>
      <p:ext uri="{BB962C8B-B14F-4D97-AF65-F5344CB8AC3E}">
        <p14:creationId xmlns:p14="http://schemas.microsoft.com/office/powerpoint/2010/main" val="873981496"/>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0" name="Editable vector graphic"/>
          <p:cNvSpPr txBox="1"/>
          <p:nvPr/>
        </p:nvSpPr>
        <p:spPr>
          <a:xfrm>
            <a:off x="700357" y="216016"/>
            <a:ext cx="6757430" cy="50590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3375" b="1"/>
              <a:t>AGENDA</a:t>
            </a:r>
            <a:endParaRPr sz="3375" b="1"/>
          </a:p>
        </p:txBody>
      </p:sp>
      <p:grpSp>
        <p:nvGrpSpPr>
          <p:cNvPr id="2" name="Group">
            <a:extLst>
              <a:ext uri="{FF2B5EF4-FFF2-40B4-BE49-F238E27FC236}">
                <a16:creationId xmlns:a16="http://schemas.microsoft.com/office/drawing/2014/main" id="{9CCA482A-49AD-1CC0-D2F4-6F7E36115DAD}"/>
              </a:ext>
            </a:extLst>
          </p:cNvPr>
          <p:cNvGrpSpPr/>
          <p:nvPr/>
        </p:nvGrpSpPr>
        <p:grpSpPr>
          <a:xfrm>
            <a:off x="1"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019AFF24-48AA-BA41-D5EA-66E1FD6A07E3}"/>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4000">
                <a:latin typeface="+mj-lt"/>
              </a:endParaRPr>
            </a:p>
          </p:txBody>
        </p:sp>
        <p:sp>
          <p:nvSpPr>
            <p:cNvPr id="4" name="Insert slide title here">
              <a:extLst>
                <a:ext uri="{FF2B5EF4-FFF2-40B4-BE49-F238E27FC236}">
                  <a16:creationId xmlns:a16="http://schemas.microsoft.com/office/drawing/2014/main" id="{9D297995-8992-166D-6BE7-A0FA5247C092}"/>
                </a:ext>
              </a:extLst>
            </p:cNvPr>
            <p:cNvSpPr txBox="1"/>
            <p:nvPr/>
          </p:nvSpPr>
          <p:spPr>
            <a:xfrm rot="16200000">
              <a:off x="-5582333" y="6519446"/>
              <a:ext cx="12435865" cy="677109"/>
            </a:xfrm>
            <a:prstGeom prst="rect">
              <a:avLst/>
            </a:prstGeom>
            <a:grp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numCol="1" anchor="t">
              <a:spAutoFit/>
            </a:bodyPr>
            <a:lstStyle>
              <a:lvl1pPr algn="ctr">
                <a:defRPr b="1">
                  <a:solidFill>
                    <a:srgbClr val="FFFFFF"/>
                  </a:solidFill>
                </a:defRPr>
              </a:lvl1pPr>
            </a:lstStyle>
            <a:p>
              <a:r>
                <a:rPr lang="en-US" dirty="0">
                  <a:latin typeface="+mj-lt"/>
                </a:rPr>
                <a:t> AGENDA</a:t>
              </a:r>
              <a:endParaRPr dirty="0">
                <a:latin typeface="+mj-lt"/>
              </a:endParaRPr>
            </a:p>
          </p:txBody>
        </p:sp>
      </p:grpSp>
      <p:sp>
        <p:nvSpPr>
          <p:cNvPr id="6" name="TextBox 5">
            <a:extLst>
              <a:ext uri="{FF2B5EF4-FFF2-40B4-BE49-F238E27FC236}">
                <a16:creationId xmlns:a16="http://schemas.microsoft.com/office/drawing/2014/main" id="{CEC1A685-92DF-2B55-F2CE-C7CF9DB6FBD5}"/>
              </a:ext>
            </a:extLst>
          </p:cNvPr>
          <p:cNvSpPr txBox="1"/>
          <p:nvPr/>
        </p:nvSpPr>
        <p:spPr>
          <a:xfrm>
            <a:off x="700357" y="1223870"/>
            <a:ext cx="8213526" cy="2900794"/>
          </a:xfrm>
          <a:prstGeom prst="rect">
            <a:avLst/>
          </a:prstGeom>
          <a:noFill/>
        </p:spPr>
        <p:txBody>
          <a:bodyPr wrap="square" rtlCol="0">
            <a:spAutoFit/>
          </a:bodyPr>
          <a:lstStyle/>
          <a:p>
            <a:pPr marL="214313" indent="-214313">
              <a:spcBef>
                <a:spcPts val="450"/>
              </a:spcBef>
              <a:buFont typeface="Arial" panose="020B0604020202020204" pitchFamily="34" charset="0"/>
              <a:buChar char="•"/>
            </a:pPr>
            <a:r>
              <a:rPr lang="en-US" sz="2250" dirty="0"/>
              <a:t>Illinois Climate Bank Overview</a:t>
            </a:r>
          </a:p>
          <a:p>
            <a:pPr marL="214313" indent="-214313">
              <a:spcBef>
                <a:spcPts val="450"/>
              </a:spcBef>
              <a:buFont typeface="Arial" panose="020B0604020202020204" pitchFamily="34" charset="0"/>
              <a:buChar char="•"/>
            </a:pPr>
            <a:r>
              <a:rPr lang="en-US" sz="2250" dirty="0"/>
              <a:t>About the Illinois Stretch Energy Code</a:t>
            </a:r>
          </a:p>
          <a:p>
            <a:pPr marL="214313" indent="-214313">
              <a:spcBef>
                <a:spcPts val="450"/>
              </a:spcBef>
              <a:buFont typeface="Arial" panose="020B0604020202020204" pitchFamily="34" charset="0"/>
              <a:buChar char="•"/>
            </a:pPr>
            <a:r>
              <a:rPr lang="en-US" sz="2250" dirty="0"/>
              <a:t>Stretch Building Code Adoption Grant Opportunity </a:t>
            </a:r>
          </a:p>
          <a:p>
            <a:pPr marL="214313" indent="-214313">
              <a:spcBef>
                <a:spcPts val="450"/>
              </a:spcBef>
              <a:buFont typeface="Arial" panose="020B0604020202020204" pitchFamily="34" charset="0"/>
              <a:buChar char="•"/>
            </a:pPr>
            <a:r>
              <a:rPr lang="en-US" sz="2250" dirty="0"/>
              <a:t>MEEA Technical Support</a:t>
            </a:r>
          </a:p>
          <a:p>
            <a:pPr marL="214313" indent="-214313">
              <a:spcBef>
                <a:spcPts val="450"/>
              </a:spcBef>
              <a:buFont typeface="Arial" panose="020B0604020202020204" pitchFamily="34" charset="0"/>
              <a:buChar char="•"/>
            </a:pPr>
            <a:r>
              <a:rPr lang="en-US" sz="2250" dirty="0"/>
              <a:t>Q&amp;A </a:t>
            </a:r>
          </a:p>
          <a:p>
            <a:pPr marL="214313" indent="-214313">
              <a:spcBef>
                <a:spcPts val="450"/>
              </a:spcBef>
              <a:buFont typeface="Arial" panose="020B0604020202020204" pitchFamily="34" charset="0"/>
              <a:buChar char="•"/>
            </a:pPr>
            <a:r>
              <a:rPr lang="en-US" sz="2250" dirty="0"/>
              <a:t>Additional IFA Resources </a:t>
            </a:r>
          </a:p>
          <a:p>
            <a:pPr lvl="1">
              <a:spcBef>
                <a:spcPts val="450"/>
              </a:spcBef>
            </a:pPr>
            <a:endParaRPr lang="en-US" sz="2250" dirty="0"/>
          </a:p>
        </p:txBody>
      </p:sp>
    </p:spTree>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9F6C65-3E56-1A46-3446-3B946305F20F}"/>
              </a:ext>
            </a:extLst>
          </p:cNvPr>
          <p:cNvSpPr/>
          <p:nvPr/>
        </p:nvSpPr>
        <p:spPr>
          <a:xfrm>
            <a:off x="0" y="1418896"/>
            <a:ext cx="9144000" cy="3724604"/>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6" name="TextBox 5">
            <a:extLst>
              <a:ext uri="{FF2B5EF4-FFF2-40B4-BE49-F238E27FC236}">
                <a16:creationId xmlns:a16="http://schemas.microsoft.com/office/drawing/2014/main" id="{09A608F8-5A0A-7DE8-1C4C-9703F31F5C0A}"/>
              </a:ext>
            </a:extLst>
          </p:cNvPr>
          <p:cNvSpPr txBox="1"/>
          <p:nvPr/>
        </p:nvSpPr>
        <p:spPr>
          <a:xfrm>
            <a:off x="5175591" y="1494328"/>
            <a:ext cx="2970743"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a:buClrTx/>
              <a:defRPr/>
            </a:pPr>
            <a:r>
              <a:rPr lang="en-US" sz="1800" b="1" kern="1200">
                <a:solidFill>
                  <a:prstClr val="white"/>
                </a:solidFill>
                <a:latin typeface="Open Sans" panose="020B0606030504020204" pitchFamily="34" charset="0"/>
                <a:ea typeface="Open Sans" panose="020B0606030504020204" pitchFamily="34" charset="0"/>
                <a:cs typeface="Open Sans" panose="020B0606030504020204" pitchFamily="34" charset="0"/>
              </a:rPr>
              <a:t>CLIMATE BANK PURPOSE</a:t>
            </a:r>
            <a:endParaRPr lang="en-US" sz="1800" b="1" kern="1200">
              <a:solidFill>
                <a:prstClr val="white"/>
              </a:solidFill>
              <a:latin typeface="Trebuchet MS"/>
            </a:endParaRPr>
          </a:p>
        </p:txBody>
      </p:sp>
      <p:pic>
        <p:nvPicPr>
          <p:cNvPr id="16" name="Picture 15">
            <a:extLst>
              <a:ext uri="{FF2B5EF4-FFF2-40B4-BE49-F238E27FC236}">
                <a16:creationId xmlns:a16="http://schemas.microsoft.com/office/drawing/2014/main" id="{D269B278-4252-D7D1-8119-93BDDB4005E9}"/>
              </a:ext>
            </a:extLst>
          </p:cNvPr>
          <p:cNvPicPr>
            <a:picLocks noChangeAspect="1"/>
          </p:cNvPicPr>
          <p:nvPr/>
        </p:nvPicPr>
        <p:blipFill rotWithShape="1">
          <a:blip r:embed="rId3"/>
          <a:srcRect l="6356" t="3954" r="21784"/>
          <a:stretch/>
        </p:blipFill>
        <p:spPr>
          <a:xfrm>
            <a:off x="0" y="1418896"/>
            <a:ext cx="4177926" cy="3724604"/>
          </a:xfrm>
          <a:prstGeom prst="rect">
            <a:avLst/>
          </a:prstGeom>
          <a:ln>
            <a:noFill/>
          </a:ln>
          <a:effectLst>
            <a:outerShdw blurRad="190500" algn="tl" rotWithShape="0">
              <a:srgbClr val="000000">
                <a:alpha val="70000"/>
              </a:srgbClr>
            </a:outerShdw>
          </a:effectLst>
        </p:spPr>
      </p:pic>
      <p:sp>
        <p:nvSpPr>
          <p:cNvPr id="17" name="Rectangle: Rounded Corners 16">
            <a:extLst>
              <a:ext uri="{FF2B5EF4-FFF2-40B4-BE49-F238E27FC236}">
                <a16:creationId xmlns:a16="http://schemas.microsoft.com/office/drawing/2014/main" id="{D19F34FB-F693-52C0-A3F6-0FA5804C0CDA}"/>
              </a:ext>
            </a:extLst>
          </p:cNvPr>
          <p:cNvSpPr/>
          <p:nvPr/>
        </p:nvSpPr>
        <p:spPr>
          <a:xfrm>
            <a:off x="142976" y="1481848"/>
            <a:ext cx="3651179" cy="750068"/>
          </a:xfrm>
          <a:prstGeom prst="roundRect">
            <a:avLst>
              <a:gd name="adj" fmla="val 8540"/>
            </a:avLst>
          </a:prstGeom>
          <a:solidFill>
            <a:srgbClr val="4D4D4D">
              <a:alpha val="54902"/>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2" name="TextBox 1">
            <a:extLst>
              <a:ext uri="{FF2B5EF4-FFF2-40B4-BE49-F238E27FC236}">
                <a16:creationId xmlns:a16="http://schemas.microsoft.com/office/drawing/2014/main" id="{D200FF89-422A-0CC0-D80A-494946A5671D}"/>
              </a:ext>
            </a:extLst>
          </p:cNvPr>
          <p:cNvSpPr txBox="1"/>
          <p:nvPr/>
        </p:nvSpPr>
        <p:spPr>
          <a:xfrm>
            <a:off x="230990" y="1545259"/>
            <a:ext cx="3507036" cy="58477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a:buClrTx/>
              <a:defRPr/>
            </a:pPr>
            <a:r>
              <a:rPr lang="en-US" sz="1600" b="1" kern="1200">
                <a:solidFill>
                  <a:prstClr val="white"/>
                </a:solidFill>
                <a:latin typeface="Open Sans" panose="020B0606030504020204" pitchFamily="34" charset="0"/>
                <a:ea typeface="Open Sans" panose="020B0606030504020204" pitchFamily="34" charset="0"/>
                <a:cs typeface="Open Sans" panose="020B0606030504020204" pitchFamily="34" charset="0"/>
              </a:rPr>
              <a:t>THE IFA WAS DESIGNATED AS THE CLIMATE BANK BY CEJA</a:t>
            </a:r>
            <a:endParaRPr lang="en-US" sz="1600" b="1" kern="1200">
              <a:solidFill>
                <a:prstClr val="white"/>
              </a:solidFill>
              <a:latin typeface="Trebuchet MS"/>
            </a:endParaRPr>
          </a:p>
        </p:txBody>
      </p:sp>
      <p:sp>
        <p:nvSpPr>
          <p:cNvPr id="7" name="Rectangle 6">
            <a:extLst>
              <a:ext uri="{FF2B5EF4-FFF2-40B4-BE49-F238E27FC236}">
                <a16:creationId xmlns:a16="http://schemas.microsoft.com/office/drawing/2014/main" id="{431B51CD-5DE7-3058-1740-DC88E302BE5E}"/>
              </a:ext>
            </a:extLst>
          </p:cNvPr>
          <p:cNvSpPr/>
          <p:nvPr/>
        </p:nvSpPr>
        <p:spPr>
          <a:xfrm>
            <a:off x="0" y="0"/>
            <a:ext cx="9144000" cy="1423204"/>
          </a:xfrm>
          <a:prstGeom prst="rect">
            <a:avLst/>
          </a:prstGeom>
          <a:solidFill>
            <a:schemeClr val="bg1"/>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9" name="Arrow: Chevron 8">
            <a:extLst>
              <a:ext uri="{FF2B5EF4-FFF2-40B4-BE49-F238E27FC236}">
                <a16:creationId xmlns:a16="http://schemas.microsoft.com/office/drawing/2014/main" id="{17A6ABAD-6F69-C657-A380-BE6B8F057780}"/>
              </a:ext>
            </a:extLst>
          </p:cNvPr>
          <p:cNvSpPr/>
          <p:nvPr/>
        </p:nvSpPr>
        <p:spPr>
          <a:xfrm>
            <a:off x="4502652" y="422454"/>
            <a:ext cx="525923" cy="768530"/>
          </a:xfrm>
          <a:prstGeom prst="chevron">
            <a:avLst/>
          </a:prstGeom>
          <a:solidFill>
            <a:srgbClr val="509753">
              <a:alpha val="75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10" name="Arrow: Chevron 9">
            <a:extLst>
              <a:ext uri="{FF2B5EF4-FFF2-40B4-BE49-F238E27FC236}">
                <a16:creationId xmlns:a16="http://schemas.microsoft.com/office/drawing/2014/main" id="{F9BA013A-7622-1706-72F2-74F1BE242317}"/>
              </a:ext>
            </a:extLst>
          </p:cNvPr>
          <p:cNvSpPr/>
          <p:nvPr/>
        </p:nvSpPr>
        <p:spPr>
          <a:xfrm>
            <a:off x="4120339" y="422453"/>
            <a:ext cx="525923" cy="768530"/>
          </a:xfrm>
          <a:prstGeom prst="chevron">
            <a:avLst/>
          </a:prstGeom>
          <a:solidFill>
            <a:srgbClr val="509753">
              <a:alpha val="5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11" name="Arrow: Chevron 10">
            <a:extLst>
              <a:ext uri="{FF2B5EF4-FFF2-40B4-BE49-F238E27FC236}">
                <a16:creationId xmlns:a16="http://schemas.microsoft.com/office/drawing/2014/main" id="{1E3AE6B7-5284-34FC-759E-6135DDB154BC}"/>
              </a:ext>
            </a:extLst>
          </p:cNvPr>
          <p:cNvSpPr/>
          <p:nvPr/>
        </p:nvSpPr>
        <p:spPr>
          <a:xfrm>
            <a:off x="3738025" y="422452"/>
            <a:ext cx="525923" cy="768530"/>
          </a:xfrm>
          <a:prstGeom prst="chevron">
            <a:avLst/>
          </a:prstGeom>
          <a:solidFill>
            <a:srgbClr val="509753">
              <a:alpha val="25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pic>
        <p:nvPicPr>
          <p:cNvPr id="13" name="Picture 12" descr="Text&#10;&#10;Description automatically generated with low confidence">
            <a:extLst>
              <a:ext uri="{FF2B5EF4-FFF2-40B4-BE49-F238E27FC236}">
                <a16:creationId xmlns:a16="http://schemas.microsoft.com/office/drawing/2014/main" id="{589C2A2A-BBE2-BC74-DD8C-BEBE3F32EAF8}"/>
              </a:ext>
            </a:extLst>
          </p:cNvPr>
          <p:cNvPicPr>
            <a:picLocks noChangeAspect="1"/>
          </p:cNvPicPr>
          <p:nvPr/>
        </p:nvPicPr>
        <p:blipFill>
          <a:blip r:embed="rId4"/>
          <a:stretch>
            <a:fillRect/>
          </a:stretch>
        </p:blipFill>
        <p:spPr>
          <a:xfrm>
            <a:off x="5260421" y="373888"/>
            <a:ext cx="1718208" cy="817094"/>
          </a:xfrm>
          <a:prstGeom prst="rect">
            <a:avLst/>
          </a:prstGeom>
        </p:spPr>
      </p:pic>
      <p:sp>
        <p:nvSpPr>
          <p:cNvPr id="8" name="TextBox 7">
            <a:extLst>
              <a:ext uri="{FF2B5EF4-FFF2-40B4-BE49-F238E27FC236}">
                <a16:creationId xmlns:a16="http://schemas.microsoft.com/office/drawing/2014/main" id="{D3AC4A51-E8A1-1A0B-DFAA-5079B1E0A71F}"/>
              </a:ext>
            </a:extLst>
          </p:cNvPr>
          <p:cNvSpPr txBox="1"/>
          <p:nvPr/>
        </p:nvSpPr>
        <p:spPr>
          <a:xfrm>
            <a:off x="4351383" y="1886743"/>
            <a:ext cx="4614545" cy="308814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lnSpc>
                <a:spcPct val="114000"/>
              </a:lnSpc>
              <a:spcBef>
                <a:spcPts val="900"/>
              </a:spcBef>
              <a:defRPr/>
            </a:pPr>
            <a:r>
              <a:rPr lang="en-US" sz="1600" i="1">
                <a:solidFill>
                  <a:schemeClr val="bg1"/>
                </a:solidFill>
                <a:latin typeface="Trebuchet MS"/>
                <a:ea typeface="Open Sans" panose="020B0606030504020204" pitchFamily="34" charset="0"/>
                <a:cs typeface="Open Sans" panose="020B0606030504020204" pitchFamily="34" charset="0"/>
              </a:rPr>
              <a:t>(1) The distribution of the benefits of clean energy in an equitable manner; </a:t>
            </a:r>
          </a:p>
          <a:p>
            <a:pPr defTabSz="685800">
              <a:lnSpc>
                <a:spcPct val="114000"/>
              </a:lnSpc>
              <a:spcBef>
                <a:spcPts val="900"/>
              </a:spcBef>
              <a:defRPr/>
            </a:pPr>
            <a:r>
              <a:rPr lang="en-US" sz="1600" i="1">
                <a:solidFill>
                  <a:schemeClr val="bg1"/>
                </a:solidFill>
                <a:latin typeface="Trebuchet MS"/>
                <a:ea typeface="Open Sans" panose="020B0606030504020204" pitchFamily="34" charset="0"/>
                <a:cs typeface="Open Sans" panose="020B0606030504020204" pitchFamily="34" charset="0"/>
              </a:rPr>
              <a:t>(2) Making clean energy accessible to all; and </a:t>
            </a:r>
          </a:p>
          <a:p>
            <a:pPr defTabSz="685800">
              <a:lnSpc>
                <a:spcPct val="114000"/>
              </a:lnSpc>
              <a:spcBef>
                <a:spcPts val="900"/>
              </a:spcBef>
              <a:defRPr/>
            </a:pPr>
            <a:r>
              <a:rPr lang="en-US" sz="1600" i="1">
                <a:solidFill>
                  <a:schemeClr val="bg1"/>
                </a:solidFill>
                <a:latin typeface="Trebuchet MS"/>
                <a:ea typeface="Open Sans" panose="020B0606030504020204" pitchFamily="34" charset="0"/>
                <a:cs typeface="Open Sans" panose="020B0606030504020204" pitchFamily="34" charset="0"/>
              </a:rPr>
              <a:t>(3) Accelerating the investment of private capital into clean energy projects in a manner reflective of the geographic, racial, ethnic, gender, and income-level diversity of the State.</a:t>
            </a:r>
          </a:p>
          <a:p>
            <a:pPr defTabSz="685800">
              <a:lnSpc>
                <a:spcPct val="114000"/>
              </a:lnSpc>
              <a:spcBef>
                <a:spcPts val="900"/>
              </a:spcBef>
              <a:defRPr/>
            </a:pPr>
            <a:r>
              <a:rPr lang="en-US" sz="1600" b="1">
                <a:solidFill>
                  <a:schemeClr val="bg1"/>
                </a:solidFill>
                <a:latin typeface="Trebuchet MS"/>
                <a:ea typeface="Open Sans" panose="020B0606030504020204" pitchFamily="34" charset="0"/>
                <a:cs typeface="Open Sans" panose="020B0606030504020204" pitchFamily="34" charset="0"/>
              </a:rPr>
              <a:t>- Climate &amp; Equitable Jobs Act, </a:t>
            </a:r>
            <a:br>
              <a:rPr lang="en-US" sz="1600" b="1">
                <a:solidFill>
                  <a:schemeClr val="bg1"/>
                </a:solidFill>
                <a:latin typeface="Trebuchet MS"/>
                <a:ea typeface="Open Sans" panose="020B0606030504020204" pitchFamily="34" charset="0"/>
                <a:cs typeface="Open Sans" panose="020B0606030504020204" pitchFamily="34" charset="0"/>
              </a:rPr>
            </a:br>
            <a:r>
              <a:rPr lang="en-US" sz="1600" b="1">
                <a:solidFill>
                  <a:schemeClr val="bg1"/>
                </a:solidFill>
                <a:latin typeface="Trebuchet MS"/>
                <a:ea typeface="Open Sans" panose="020B0606030504020204" pitchFamily="34" charset="0"/>
                <a:cs typeface="Open Sans" panose="020B0606030504020204" pitchFamily="34" charset="0"/>
              </a:rPr>
              <a:t>2021 (20 ILCS 3501/850-15)</a:t>
            </a:r>
          </a:p>
        </p:txBody>
      </p:sp>
      <p:pic>
        <p:nvPicPr>
          <p:cNvPr id="5" name="Picture 4">
            <a:extLst>
              <a:ext uri="{FF2B5EF4-FFF2-40B4-BE49-F238E27FC236}">
                <a16:creationId xmlns:a16="http://schemas.microsoft.com/office/drawing/2014/main" id="{65B61BBD-DA90-13FF-F9D3-C2A2D360A451}"/>
              </a:ext>
            </a:extLst>
          </p:cNvPr>
          <p:cNvPicPr>
            <a:picLocks noChangeAspect="1"/>
          </p:cNvPicPr>
          <p:nvPr/>
        </p:nvPicPr>
        <p:blipFill>
          <a:blip r:embed="rId5"/>
          <a:stretch>
            <a:fillRect/>
          </a:stretch>
        </p:blipFill>
        <p:spPr>
          <a:xfrm>
            <a:off x="1637401" y="487488"/>
            <a:ext cx="2042735" cy="638458"/>
          </a:xfrm>
          <a:prstGeom prst="rect">
            <a:avLst/>
          </a:prstGeom>
        </p:spPr>
      </p:pic>
    </p:spTree>
    <p:extLst>
      <p:ext uri="{BB962C8B-B14F-4D97-AF65-F5344CB8AC3E}">
        <p14:creationId xmlns:p14="http://schemas.microsoft.com/office/powerpoint/2010/main" val="3351433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7F01-0798-D5EA-2E62-3E6D387B1F0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FFAE65E-DEB1-7ADC-92C8-FD874125994B}"/>
              </a:ext>
            </a:extLst>
          </p:cNvPr>
          <p:cNvSpPr>
            <a:spLocks noGrp="1"/>
          </p:cNvSpPr>
          <p:nvPr>
            <p:ph type="dt" sz="half" idx="10"/>
          </p:nvPr>
        </p:nvSpPr>
        <p:spPr/>
        <p:txBody>
          <a:bodyPr/>
          <a:lstStyle/>
          <a:p>
            <a:r>
              <a:rPr lang="en-US"/>
              <a:t>07/25/2024</a:t>
            </a:r>
          </a:p>
        </p:txBody>
      </p:sp>
      <p:sp>
        <p:nvSpPr>
          <p:cNvPr id="3" name="Rectangle 2">
            <a:extLst>
              <a:ext uri="{FF2B5EF4-FFF2-40B4-BE49-F238E27FC236}">
                <a16:creationId xmlns:a16="http://schemas.microsoft.com/office/drawing/2014/main" id="{AD742F95-34C5-EFDF-BC8B-9A65D5FAB937}"/>
              </a:ext>
            </a:extLst>
          </p:cNvPr>
          <p:cNvSpPr/>
          <p:nvPr/>
        </p:nvSpPr>
        <p:spPr>
          <a:xfrm>
            <a:off x="0" y="0"/>
            <a:ext cx="9144000" cy="5143500"/>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4" name="TextBox 3">
            <a:extLst>
              <a:ext uri="{FF2B5EF4-FFF2-40B4-BE49-F238E27FC236}">
                <a16:creationId xmlns:a16="http://schemas.microsoft.com/office/drawing/2014/main" id="{4B4E27A9-F396-2EA0-C262-81599C0E5C54}"/>
              </a:ext>
            </a:extLst>
          </p:cNvPr>
          <p:cNvSpPr txBox="1"/>
          <p:nvPr/>
        </p:nvSpPr>
        <p:spPr>
          <a:xfrm>
            <a:off x="204646" y="599188"/>
            <a:ext cx="8734707" cy="37752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900"/>
              </a:spcAft>
            </a:pPr>
            <a:r>
              <a:rPr lang="en-US" sz="4400" dirty="0">
                <a:solidFill>
                  <a:schemeClr val="bg1"/>
                </a:solidFill>
              </a:rPr>
              <a:t>Illinois Stretch Building Code</a:t>
            </a:r>
          </a:p>
          <a:p>
            <a:pPr algn="ctr">
              <a:spcAft>
                <a:spcPts val="900"/>
              </a:spcAft>
            </a:pPr>
            <a:endParaRPr lang="en-US" sz="2400" dirty="0">
              <a:solidFill>
                <a:schemeClr val="bg1"/>
              </a:solidFill>
            </a:endParaRPr>
          </a:p>
        </p:txBody>
      </p:sp>
      <p:sp>
        <p:nvSpPr>
          <p:cNvPr id="9" name="TextBox 8">
            <a:extLst>
              <a:ext uri="{FF2B5EF4-FFF2-40B4-BE49-F238E27FC236}">
                <a16:creationId xmlns:a16="http://schemas.microsoft.com/office/drawing/2014/main" id="{3B8EAE38-5B7E-8187-4069-19761BCDF9BF}"/>
              </a:ext>
            </a:extLst>
          </p:cNvPr>
          <p:cNvSpPr txBox="1"/>
          <p:nvPr/>
        </p:nvSpPr>
        <p:spPr>
          <a:xfrm>
            <a:off x="7959903" y="0"/>
            <a:ext cx="1184097" cy="5991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575757"/>
              </a:solidFill>
            </a:endParaRPr>
          </a:p>
        </p:txBody>
      </p:sp>
      <p:pic>
        <p:nvPicPr>
          <p:cNvPr id="8" name="Picture 7" descr="A picture containing text&#10;&#10;Description automatically generated">
            <a:extLst>
              <a:ext uri="{FF2B5EF4-FFF2-40B4-BE49-F238E27FC236}">
                <a16:creationId xmlns:a16="http://schemas.microsoft.com/office/drawing/2014/main" id="{B5631A03-366C-6B34-E412-3374AE361708}"/>
              </a:ext>
            </a:extLst>
          </p:cNvPr>
          <p:cNvPicPr>
            <a:picLocks noChangeAspect="1"/>
          </p:cNvPicPr>
          <p:nvPr/>
        </p:nvPicPr>
        <p:blipFill rotWithShape="1">
          <a:blip r:embed="rId2">
            <a:extLst>
              <a:ext uri="{28A0092B-C50C-407E-A947-70E740481C1C}">
                <a14:useLocalDpi xmlns:a14="http://schemas.microsoft.com/office/drawing/2010/main" val="0"/>
              </a:ext>
            </a:extLst>
          </a:blip>
          <a:srcRect t="10350" b="14106"/>
          <a:stretch/>
        </p:blipFill>
        <p:spPr>
          <a:xfrm>
            <a:off x="7996183" y="0"/>
            <a:ext cx="1111538" cy="599188"/>
          </a:xfrm>
          <a:prstGeom prst="rect">
            <a:avLst/>
          </a:prstGeom>
        </p:spPr>
      </p:pic>
    </p:spTree>
    <p:extLst>
      <p:ext uri="{BB962C8B-B14F-4D97-AF65-F5344CB8AC3E}">
        <p14:creationId xmlns:p14="http://schemas.microsoft.com/office/powerpoint/2010/main" val="2030039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DC330-A322-953E-5D9B-70C5508E518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D0B45AF-307C-5698-BD9E-480221F20363}"/>
              </a:ext>
            </a:extLst>
          </p:cNvPr>
          <p:cNvSpPr>
            <a:spLocks noGrp="1"/>
          </p:cNvSpPr>
          <p:nvPr>
            <p:ph type="dt" sz="half" idx="10"/>
          </p:nvPr>
        </p:nvSpPr>
        <p:spPr/>
        <p:txBody>
          <a:bodyPr/>
          <a:lstStyle/>
          <a:p>
            <a:r>
              <a:rPr lang="en-US"/>
              <a:t>07/25/2024</a:t>
            </a:r>
          </a:p>
        </p:txBody>
      </p:sp>
      <p:sp>
        <p:nvSpPr>
          <p:cNvPr id="3" name="Rectangle 2">
            <a:extLst>
              <a:ext uri="{FF2B5EF4-FFF2-40B4-BE49-F238E27FC236}">
                <a16:creationId xmlns:a16="http://schemas.microsoft.com/office/drawing/2014/main" id="{0BB88FC4-0482-6639-CC7F-C6525C28A7F6}"/>
              </a:ext>
            </a:extLst>
          </p:cNvPr>
          <p:cNvSpPr/>
          <p:nvPr/>
        </p:nvSpPr>
        <p:spPr>
          <a:xfrm>
            <a:off x="0" y="0"/>
            <a:ext cx="9144000" cy="5143500"/>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4" name="TextBox 3">
            <a:extLst>
              <a:ext uri="{FF2B5EF4-FFF2-40B4-BE49-F238E27FC236}">
                <a16:creationId xmlns:a16="http://schemas.microsoft.com/office/drawing/2014/main" id="{A46C9C6C-6B87-B8A1-43A2-7F018C7EB304}"/>
              </a:ext>
            </a:extLst>
          </p:cNvPr>
          <p:cNvSpPr txBox="1"/>
          <p:nvPr/>
        </p:nvSpPr>
        <p:spPr>
          <a:xfrm>
            <a:off x="204646" y="599188"/>
            <a:ext cx="8734707" cy="37752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900"/>
              </a:spcAft>
            </a:pPr>
            <a:endParaRPr lang="en-US" sz="4400" dirty="0">
              <a:solidFill>
                <a:schemeClr val="bg1"/>
              </a:solidFill>
            </a:endParaRPr>
          </a:p>
          <a:p>
            <a:pPr algn="ctr">
              <a:spcAft>
                <a:spcPts val="900"/>
              </a:spcAft>
            </a:pPr>
            <a:r>
              <a:rPr lang="en-US" sz="4400" dirty="0">
                <a:solidFill>
                  <a:schemeClr val="bg1"/>
                </a:solidFill>
              </a:rPr>
              <a:t>Illinois Stretch Building Code Adoption Grant: Round 3</a:t>
            </a:r>
          </a:p>
          <a:p>
            <a:pPr algn="ctr">
              <a:spcAft>
                <a:spcPts val="900"/>
              </a:spcAft>
            </a:pPr>
            <a:endParaRPr lang="en-US" sz="4400" dirty="0">
              <a:solidFill>
                <a:schemeClr val="bg1"/>
              </a:solidFill>
            </a:endParaRPr>
          </a:p>
          <a:p>
            <a:pPr algn="ctr">
              <a:spcAft>
                <a:spcPts val="900"/>
              </a:spcAft>
            </a:pPr>
            <a:endParaRPr lang="en-US" sz="2400" dirty="0">
              <a:solidFill>
                <a:schemeClr val="bg1"/>
              </a:solidFill>
            </a:endParaRPr>
          </a:p>
        </p:txBody>
      </p:sp>
      <p:sp>
        <p:nvSpPr>
          <p:cNvPr id="9" name="TextBox 8">
            <a:extLst>
              <a:ext uri="{FF2B5EF4-FFF2-40B4-BE49-F238E27FC236}">
                <a16:creationId xmlns:a16="http://schemas.microsoft.com/office/drawing/2014/main" id="{9584B6CE-7F4C-05E1-3C73-A04C26B7A8BD}"/>
              </a:ext>
            </a:extLst>
          </p:cNvPr>
          <p:cNvSpPr txBox="1"/>
          <p:nvPr/>
        </p:nvSpPr>
        <p:spPr>
          <a:xfrm>
            <a:off x="7959903" y="0"/>
            <a:ext cx="1184097" cy="5991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575757"/>
              </a:solidFill>
            </a:endParaRPr>
          </a:p>
        </p:txBody>
      </p:sp>
      <p:pic>
        <p:nvPicPr>
          <p:cNvPr id="8" name="Picture 7" descr="A picture containing text&#10;&#10;Description automatically generated">
            <a:extLst>
              <a:ext uri="{FF2B5EF4-FFF2-40B4-BE49-F238E27FC236}">
                <a16:creationId xmlns:a16="http://schemas.microsoft.com/office/drawing/2014/main" id="{38ACED79-4EBD-48F5-8907-C2F75804617D}"/>
              </a:ext>
            </a:extLst>
          </p:cNvPr>
          <p:cNvPicPr>
            <a:picLocks noChangeAspect="1"/>
          </p:cNvPicPr>
          <p:nvPr/>
        </p:nvPicPr>
        <p:blipFill rotWithShape="1">
          <a:blip r:embed="rId2">
            <a:extLst>
              <a:ext uri="{28A0092B-C50C-407E-A947-70E740481C1C}">
                <a14:useLocalDpi xmlns:a14="http://schemas.microsoft.com/office/drawing/2010/main" val="0"/>
              </a:ext>
            </a:extLst>
          </a:blip>
          <a:srcRect t="10350" b="14106"/>
          <a:stretch/>
        </p:blipFill>
        <p:spPr>
          <a:xfrm>
            <a:off x="7996183" y="0"/>
            <a:ext cx="1111538" cy="599188"/>
          </a:xfrm>
          <a:prstGeom prst="rect">
            <a:avLst/>
          </a:prstGeom>
        </p:spPr>
      </p:pic>
    </p:spTree>
    <p:extLst>
      <p:ext uri="{BB962C8B-B14F-4D97-AF65-F5344CB8AC3E}">
        <p14:creationId xmlns:p14="http://schemas.microsoft.com/office/powerpoint/2010/main" val="351049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54773-ECD3-5136-CB89-277E6FBA1888}"/>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7BBF1B9A-B799-3950-60B2-FCA7055EE257}"/>
              </a:ext>
            </a:extLst>
          </p:cNvPr>
          <p:cNvSpPr txBox="1"/>
          <p:nvPr/>
        </p:nvSpPr>
        <p:spPr>
          <a:xfrm>
            <a:off x="700357" y="216016"/>
            <a:ext cx="6757430" cy="97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3375" b="1"/>
              <a:t>OVERVIEW</a:t>
            </a:r>
            <a:br>
              <a:rPr lang="en-US" sz="3375" b="1"/>
            </a:br>
            <a:r>
              <a:rPr lang="en-US" sz="3375"/>
              <a:t>Climate Pollution Reduction Grant</a:t>
            </a:r>
            <a:endParaRPr sz="3375"/>
          </a:p>
        </p:txBody>
      </p:sp>
      <p:sp>
        <p:nvSpPr>
          <p:cNvPr id="6" name="TextBox 5">
            <a:extLst>
              <a:ext uri="{FF2B5EF4-FFF2-40B4-BE49-F238E27FC236}">
                <a16:creationId xmlns:a16="http://schemas.microsoft.com/office/drawing/2014/main" id="{8EE27B36-CEA5-AA9E-EA7F-743B5A271D0E}"/>
              </a:ext>
            </a:extLst>
          </p:cNvPr>
          <p:cNvSpPr txBox="1"/>
          <p:nvPr/>
        </p:nvSpPr>
        <p:spPr>
          <a:xfrm>
            <a:off x="760810" y="1527551"/>
            <a:ext cx="8213526" cy="3408625"/>
          </a:xfrm>
          <a:prstGeom prst="rect">
            <a:avLst/>
          </a:prstGeom>
          <a:noFill/>
        </p:spPr>
        <p:txBody>
          <a:bodyPr wrap="square" rtlCol="0">
            <a:spAutoFit/>
          </a:bodyPr>
          <a:lstStyle/>
          <a:p>
            <a:pPr algn="just" defTabSz="514350">
              <a:spcAft>
                <a:spcPts val="675"/>
              </a:spcAft>
              <a:buClrTx/>
              <a:defRPr/>
            </a:pPr>
            <a:r>
              <a:rPr lang="en-US" sz="1800" dirty="0"/>
              <a:t>In October 2024, the US Environmental Protection Agency awarded the state of Illinois, through the Illinois EPA, $430M under the Climate Pollution Reduction Grant (CPRG) to implement several initiatives and programs across 5 key sectors. These sectors include buildings, transportation, agriculture, power, and industry. </a:t>
            </a:r>
          </a:p>
          <a:p>
            <a:pPr algn="just" defTabSz="514350">
              <a:spcAft>
                <a:spcPts val="675"/>
              </a:spcAft>
              <a:buClrTx/>
              <a:defRPr/>
            </a:pPr>
            <a:endParaRPr lang="en-US" sz="1800" dirty="0"/>
          </a:p>
          <a:p>
            <a:pPr algn="just" defTabSz="514350">
              <a:spcAft>
                <a:spcPts val="675"/>
              </a:spcAft>
              <a:buClrTx/>
              <a:defRPr/>
            </a:pPr>
            <a:r>
              <a:rPr lang="en-US" sz="1800" dirty="0"/>
              <a:t>The Illinois Climate Bank received a subaward of $137M to implement several initiatives and programs under the CPRG award that aligns with Illinois state policy and CEJA.</a:t>
            </a:r>
          </a:p>
          <a:p>
            <a:pPr marL="192881" indent="-192881" defTabSz="514350">
              <a:buClrTx/>
              <a:buFont typeface="Arial" panose="020B0604020202020204" pitchFamily="34" charset="0"/>
              <a:buChar char="•"/>
              <a:defRPr/>
            </a:pPr>
            <a:endParaRPr lang="en-US" sz="1800" dirty="0">
              <a:solidFill>
                <a:srgbClr val="575757"/>
              </a:solidFill>
            </a:endParaRPr>
          </a:p>
          <a:p>
            <a:pPr marL="192881" indent="-192881" defTabSz="514350">
              <a:buClrTx/>
              <a:buFont typeface="Arial" panose="020B0604020202020204" pitchFamily="34" charset="0"/>
              <a:buChar char="•"/>
              <a:defRPr/>
            </a:pPr>
            <a:endParaRPr lang="en-US" sz="1800" dirty="0">
              <a:solidFill>
                <a:srgbClr val="575757"/>
              </a:solidFill>
            </a:endParaRPr>
          </a:p>
        </p:txBody>
      </p:sp>
      <p:grpSp>
        <p:nvGrpSpPr>
          <p:cNvPr id="5" name="Group">
            <a:extLst>
              <a:ext uri="{FF2B5EF4-FFF2-40B4-BE49-F238E27FC236}">
                <a16:creationId xmlns:a16="http://schemas.microsoft.com/office/drawing/2014/main" id="{D107FA8A-2EDA-8A08-73B4-F96AC37683ED}"/>
              </a:ext>
            </a:extLst>
          </p:cNvPr>
          <p:cNvGrpSpPr/>
          <p:nvPr/>
        </p:nvGrpSpPr>
        <p:grpSpPr>
          <a:xfrm>
            <a:off x="13490" y="-1"/>
            <a:ext cx="476699" cy="5143501"/>
            <a:chOff x="0" y="-1"/>
            <a:chExt cx="1271197" cy="13716001"/>
          </a:xfrm>
          <a:solidFill>
            <a:srgbClr val="509753"/>
          </a:solidFill>
        </p:grpSpPr>
        <p:sp>
          <p:nvSpPr>
            <p:cNvPr id="7" name="Rectangle">
              <a:extLst>
                <a:ext uri="{FF2B5EF4-FFF2-40B4-BE49-F238E27FC236}">
                  <a16:creationId xmlns:a16="http://schemas.microsoft.com/office/drawing/2014/main" id="{F1E07A72-ED87-4769-160A-5E1D636B0F97}"/>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8" name="Insert slide title here">
              <a:extLst>
                <a:ext uri="{FF2B5EF4-FFF2-40B4-BE49-F238E27FC236}">
                  <a16:creationId xmlns:a16="http://schemas.microsoft.com/office/drawing/2014/main" id="{4FB2B6BE-E550-D7CD-0392-162700D152AF}"/>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Tree>
    <p:extLst>
      <p:ext uri="{BB962C8B-B14F-4D97-AF65-F5344CB8AC3E}">
        <p14:creationId xmlns:p14="http://schemas.microsoft.com/office/powerpoint/2010/main" val="3173635572"/>
      </p:ext>
    </p:extLst>
  </p:cSld>
  <p:clrMapOvr>
    <a:masterClrMapping/>
  </p:clrMapOvr>
  <p:transition spd="slow">
    <p:push/>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1+#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8D120-AFD5-C295-0711-6747FF464D44}"/>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0D5F57D6-1FBE-3F72-A626-2703B324DAEA}"/>
              </a:ext>
            </a:extLst>
          </p:cNvPr>
          <p:cNvSpPr txBox="1"/>
          <p:nvPr/>
        </p:nvSpPr>
        <p:spPr>
          <a:xfrm>
            <a:off x="700357" y="216016"/>
            <a:ext cx="8328405" cy="370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dirty="0"/>
              <a:t>Stretch Code Adoption Grants: Program Snapshot</a:t>
            </a:r>
            <a:endParaRPr sz="2400" b="1" dirty="0"/>
          </a:p>
        </p:txBody>
      </p:sp>
      <p:grpSp>
        <p:nvGrpSpPr>
          <p:cNvPr id="2" name="Group">
            <a:extLst>
              <a:ext uri="{FF2B5EF4-FFF2-40B4-BE49-F238E27FC236}">
                <a16:creationId xmlns:a16="http://schemas.microsoft.com/office/drawing/2014/main" id="{80D12CF0-267C-3C44-0EAD-7F485145EBF7}"/>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A0AD5630-6F47-6EBD-87BE-FDC2FE96B927}"/>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DFAD10E5-20D8-A34F-ED05-ED1F9A746C70}"/>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4770B316-4A5B-6CE3-2F2B-9B2A4198E778}"/>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numCol="1" anchor="t">
            <a:spAutoFit/>
          </a:bodyPr>
          <a:lstStyle>
            <a:lvl1pPr algn="ctr">
              <a:defRPr b="1">
                <a:solidFill>
                  <a:srgbClr val="FFFFFF"/>
                </a:solidFill>
              </a:defRPr>
            </a:lvl1pPr>
          </a:lstStyle>
          <a:p>
            <a:r>
              <a:rPr lang="en-US" dirty="0"/>
              <a:t>STRECH CODE ADOPTION GRANTS</a:t>
            </a:r>
            <a:endParaRPr dirty="0"/>
          </a:p>
        </p:txBody>
      </p:sp>
      <p:graphicFrame>
        <p:nvGraphicFramePr>
          <p:cNvPr id="6" name="Table 5">
            <a:extLst>
              <a:ext uri="{FF2B5EF4-FFF2-40B4-BE49-F238E27FC236}">
                <a16:creationId xmlns:a16="http://schemas.microsoft.com/office/drawing/2014/main" id="{DA17DDC8-0BD2-10EF-0E14-8286BA58C130}"/>
              </a:ext>
            </a:extLst>
          </p:cNvPr>
          <p:cNvGraphicFramePr>
            <a:graphicFrameLocks noGrp="1"/>
          </p:cNvGraphicFramePr>
          <p:nvPr>
            <p:extLst>
              <p:ext uri="{D42A27DB-BD31-4B8C-83A1-F6EECF244321}">
                <p14:modId xmlns:p14="http://schemas.microsoft.com/office/powerpoint/2010/main" val="3105497524"/>
              </p:ext>
            </p:extLst>
          </p:nvPr>
        </p:nvGraphicFramePr>
        <p:xfrm>
          <a:off x="700357" y="1679687"/>
          <a:ext cx="8201329" cy="2019184"/>
        </p:xfrm>
        <a:graphic>
          <a:graphicData uri="http://schemas.openxmlformats.org/drawingml/2006/table">
            <a:tbl>
              <a:tblPr firstRow="1" bandRow="1">
                <a:tableStyleId>{5C22544A-7EE6-4342-B048-85BDC9FD1C3A}</a:tableStyleId>
              </a:tblPr>
              <a:tblGrid>
                <a:gridCol w="1071293">
                  <a:extLst>
                    <a:ext uri="{9D8B030D-6E8A-4147-A177-3AD203B41FA5}">
                      <a16:colId xmlns:a16="http://schemas.microsoft.com/office/drawing/2014/main" val="3284669307"/>
                    </a:ext>
                  </a:extLst>
                </a:gridCol>
                <a:gridCol w="1015001">
                  <a:extLst>
                    <a:ext uri="{9D8B030D-6E8A-4147-A177-3AD203B41FA5}">
                      <a16:colId xmlns:a16="http://schemas.microsoft.com/office/drawing/2014/main" val="3908252213"/>
                    </a:ext>
                  </a:extLst>
                </a:gridCol>
                <a:gridCol w="1177621">
                  <a:extLst>
                    <a:ext uri="{9D8B030D-6E8A-4147-A177-3AD203B41FA5}">
                      <a16:colId xmlns:a16="http://schemas.microsoft.com/office/drawing/2014/main" val="1236123992"/>
                    </a:ext>
                  </a:extLst>
                </a:gridCol>
                <a:gridCol w="1177621">
                  <a:extLst>
                    <a:ext uri="{9D8B030D-6E8A-4147-A177-3AD203B41FA5}">
                      <a16:colId xmlns:a16="http://schemas.microsoft.com/office/drawing/2014/main" val="2834232463"/>
                    </a:ext>
                  </a:extLst>
                </a:gridCol>
                <a:gridCol w="752330">
                  <a:extLst>
                    <a:ext uri="{9D8B030D-6E8A-4147-A177-3AD203B41FA5}">
                      <a16:colId xmlns:a16="http://schemas.microsoft.com/office/drawing/2014/main" val="340703738"/>
                    </a:ext>
                  </a:extLst>
                </a:gridCol>
                <a:gridCol w="938170">
                  <a:extLst>
                    <a:ext uri="{9D8B030D-6E8A-4147-A177-3AD203B41FA5}">
                      <a16:colId xmlns:a16="http://schemas.microsoft.com/office/drawing/2014/main" val="4000621945"/>
                    </a:ext>
                  </a:extLst>
                </a:gridCol>
                <a:gridCol w="938170">
                  <a:extLst>
                    <a:ext uri="{9D8B030D-6E8A-4147-A177-3AD203B41FA5}">
                      <a16:colId xmlns:a16="http://schemas.microsoft.com/office/drawing/2014/main" val="264067200"/>
                    </a:ext>
                  </a:extLst>
                </a:gridCol>
                <a:gridCol w="1131123">
                  <a:extLst>
                    <a:ext uri="{9D8B030D-6E8A-4147-A177-3AD203B41FA5}">
                      <a16:colId xmlns:a16="http://schemas.microsoft.com/office/drawing/2014/main" val="1920757732"/>
                    </a:ext>
                  </a:extLst>
                </a:gridCol>
              </a:tblGrid>
              <a:tr h="882061">
                <a:tc>
                  <a:txBody>
                    <a:bodyPr/>
                    <a:lstStyle/>
                    <a:p>
                      <a:pPr algn="ctr"/>
                      <a:r>
                        <a:rPr lang="en-US" sz="1100" dirty="0">
                          <a:latin typeface="Aptos" panose="020B0004020202020204" pitchFamily="34" charset="0"/>
                        </a:rPr>
                        <a:t>Grant Opportunity Name</a:t>
                      </a:r>
                    </a:p>
                  </a:txBody>
                  <a:tcPr anchor="ctr">
                    <a:solidFill>
                      <a:srgbClr val="509753"/>
                    </a:solidFill>
                  </a:tcPr>
                </a:tc>
                <a:tc>
                  <a:txBody>
                    <a:bodyPr/>
                    <a:lstStyle/>
                    <a:p>
                      <a:pPr algn="ctr"/>
                      <a:r>
                        <a:rPr lang="en-US" sz="1100" dirty="0">
                          <a:latin typeface="Aptos" panose="020B0004020202020204" pitchFamily="34" charset="0"/>
                        </a:rPr>
                        <a:t>Grant Type</a:t>
                      </a:r>
                    </a:p>
                  </a:txBody>
                  <a:tcPr anchor="ctr">
                    <a:solidFill>
                      <a:srgbClr val="509753"/>
                    </a:solidFill>
                  </a:tcPr>
                </a:tc>
                <a:tc>
                  <a:txBody>
                    <a:bodyPr/>
                    <a:lstStyle/>
                    <a:p>
                      <a:pPr algn="ctr"/>
                      <a:r>
                        <a:rPr lang="en-US" sz="1100" dirty="0">
                          <a:latin typeface="Aptos" panose="020B0004020202020204" pitchFamily="34" charset="0"/>
                        </a:rPr>
                        <a:t>Eligible Entities</a:t>
                      </a:r>
                    </a:p>
                  </a:txBody>
                  <a:tcPr anchor="ctr">
                    <a:solidFill>
                      <a:srgbClr val="509753"/>
                    </a:solidFill>
                  </a:tcPr>
                </a:tc>
                <a:tc>
                  <a:txBody>
                    <a:bodyPr/>
                    <a:lstStyle/>
                    <a:p>
                      <a:pPr algn="ctr"/>
                      <a:r>
                        <a:rPr lang="en-US" sz="1100" dirty="0">
                          <a:latin typeface="Aptos" panose="020B0004020202020204" pitchFamily="34" charset="0"/>
                        </a:rPr>
                        <a:t>Estimated Total Program Funding</a:t>
                      </a:r>
                    </a:p>
                  </a:txBody>
                  <a:tcPr anchor="ctr">
                    <a:solidFill>
                      <a:srgbClr val="509753"/>
                    </a:solidFill>
                  </a:tcPr>
                </a:tc>
                <a:tc>
                  <a:txBody>
                    <a:bodyPr/>
                    <a:lstStyle/>
                    <a:p>
                      <a:pPr algn="ctr"/>
                      <a:r>
                        <a:rPr lang="en-US" sz="1100" dirty="0">
                          <a:latin typeface="Aptos" panose="020B0004020202020204" pitchFamily="34" charset="0"/>
                        </a:rPr>
                        <a:t>Award Range</a:t>
                      </a:r>
                    </a:p>
                  </a:txBody>
                  <a:tcPr anchor="ctr">
                    <a:solidFill>
                      <a:srgbClr val="509753"/>
                    </a:solidFill>
                  </a:tcPr>
                </a:tc>
                <a:tc>
                  <a:txBody>
                    <a:bodyPr/>
                    <a:lstStyle/>
                    <a:p>
                      <a:pPr algn="ctr"/>
                      <a:r>
                        <a:rPr lang="en-US" sz="1100" dirty="0">
                          <a:latin typeface="Aptos" panose="020B0004020202020204" pitchFamily="34" charset="0"/>
                        </a:rPr>
                        <a:t>Anticipated Number of Awards</a:t>
                      </a:r>
                    </a:p>
                  </a:txBody>
                  <a:tcPr anchor="ctr">
                    <a:solidFill>
                      <a:srgbClr val="509753"/>
                    </a:solidFill>
                  </a:tcPr>
                </a:tc>
                <a:tc>
                  <a:txBody>
                    <a:bodyPr/>
                    <a:lstStyle/>
                    <a:p>
                      <a:pPr algn="ctr"/>
                      <a:r>
                        <a:rPr lang="en-US" sz="1100" dirty="0">
                          <a:latin typeface="Aptos" panose="020B0004020202020204" pitchFamily="34" charset="0"/>
                        </a:rPr>
                        <a:t>Current Application Due Date</a:t>
                      </a:r>
                    </a:p>
                  </a:txBody>
                  <a:tcPr anchor="ctr">
                    <a:solidFill>
                      <a:srgbClr val="509753"/>
                    </a:solidFill>
                  </a:tcPr>
                </a:tc>
                <a:tc>
                  <a:txBody>
                    <a:bodyPr/>
                    <a:lstStyle/>
                    <a:p>
                      <a:pPr algn="ctr"/>
                      <a:r>
                        <a:rPr lang="en-US" sz="1100" dirty="0">
                          <a:latin typeface="Aptos" panose="020B0004020202020204" pitchFamily="34" charset="0"/>
                        </a:rPr>
                        <a:t>Cost Match Requirements</a:t>
                      </a:r>
                    </a:p>
                  </a:txBody>
                  <a:tcPr anchor="ctr">
                    <a:solidFill>
                      <a:srgbClr val="509753"/>
                    </a:solidFill>
                  </a:tcPr>
                </a:tc>
                <a:extLst>
                  <a:ext uri="{0D108BD9-81ED-4DB2-BD59-A6C34878D82A}">
                    <a16:rowId xmlns:a16="http://schemas.microsoft.com/office/drawing/2014/main" val="2663249543"/>
                  </a:ext>
                </a:extLst>
              </a:tr>
              <a:tr h="1137123">
                <a:tc>
                  <a:txBody>
                    <a:bodyPr/>
                    <a:lstStyle/>
                    <a:p>
                      <a:pPr algn="ctr"/>
                      <a:r>
                        <a:rPr lang="en-US" sz="1050" b="1" dirty="0">
                          <a:latin typeface="Aptos" panose="020B0004020202020204" pitchFamily="34" charset="0"/>
                        </a:rPr>
                        <a:t>Stretch Code Adoption Grants</a:t>
                      </a:r>
                    </a:p>
                  </a:txBody>
                  <a:tcPr>
                    <a:solidFill>
                      <a:srgbClr val="509753">
                        <a:alpha val="10000"/>
                      </a:srgbClr>
                    </a:solidFill>
                  </a:tcPr>
                </a:tc>
                <a:tc>
                  <a:txBody>
                    <a:bodyPr/>
                    <a:lstStyle/>
                    <a:p>
                      <a:pPr algn="ctr"/>
                      <a:r>
                        <a:rPr lang="en-US" sz="1050" b="1" dirty="0">
                          <a:latin typeface="Aptos" panose="020B0004020202020204" pitchFamily="34" charset="0"/>
                        </a:rPr>
                        <a:t>Competitive Grant</a:t>
                      </a:r>
                    </a:p>
                  </a:txBody>
                  <a:tcPr>
                    <a:solidFill>
                      <a:srgbClr val="509753">
                        <a:alpha val="10000"/>
                      </a:srgbClr>
                    </a:solidFill>
                  </a:tcPr>
                </a:tc>
                <a:tc>
                  <a:txBody>
                    <a:bodyPr/>
                    <a:lstStyle/>
                    <a:p>
                      <a:pPr algn="ctr"/>
                      <a:r>
                        <a:rPr lang="en-US" sz="1050" b="1" dirty="0">
                          <a:latin typeface="Aptos" panose="020B0004020202020204" pitchFamily="34" charset="0"/>
                        </a:rPr>
                        <a:t>Municipalities</a:t>
                      </a:r>
                    </a:p>
                    <a:p>
                      <a:pPr algn="ctr"/>
                      <a:endParaRPr lang="en-US" sz="1050" b="1" dirty="0">
                        <a:latin typeface="Aptos" panose="020B0004020202020204" pitchFamily="34" charset="0"/>
                      </a:endParaRPr>
                    </a:p>
                  </a:txBody>
                  <a:tcPr>
                    <a:solidFill>
                      <a:srgbClr val="509753">
                        <a:alpha val="10000"/>
                      </a:srgbClr>
                    </a:solidFill>
                  </a:tcPr>
                </a:tc>
                <a:tc>
                  <a:txBody>
                    <a:bodyPr/>
                    <a:lstStyle/>
                    <a:p>
                      <a:pPr algn="ctr"/>
                      <a:r>
                        <a:rPr lang="en-US" sz="1050" b="1" dirty="0">
                          <a:latin typeface="Aptos" panose="020B0004020202020204" pitchFamily="34" charset="0"/>
                        </a:rPr>
                        <a:t>$18M over </a:t>
                      </a:r>
                    </a:p>
                    <a:p>
                      <a:pPr algn="ctr"/>
                      <a:r>
                        <a:rPr lang="en-US" sz="1050" b="1" dirty="0">
                          <a:latin typeface="Aptos" panose="020B0004020202020204" pitchFamily="34" charset="0"/>
                        </a:rPr>
                        <a:t>five years</a:t>
                      </a:r>
                    </a:p>
                  </a:txBody>
                  <a:tcPr>
                    <a:solidFill>
                      <a:srgbClr val="509753">
                        <a:alpha val="10000"/>
                      </a:srgbClr>
                    </a:solidFill>
                  </a:tcPr>
                </a:tc>
                <a:tc>
                  <a:txBody>
                    <a:bodyPr/>
                    <a:lstStyle/>
                    <a:p>
                      <a:pPr algn="ctr"/>
                      <a:r>
                        <a:rPr lang="en-US" sz="1050" b="1" dirty="0">
                          <a:latin typeface="Aptos" panose="020B0004020202020204" pitchFamily="34" charset="0"/>
                        </a:rPr>
                        <a:t> Up to $200,000 per award</a:t>
                      </a:r>
                    </a:p>
                  </a:txBody>
                  <a:tcPr>
                    <a:solidFill>
                      <a:srgbClr val="509753">
                        <a:alpha val="10000"/>
                      </a:srgbClr>
                    </a:solidFill>
                  </a:tcPr>
                </a:tc>
                <a:tc>
                  <a:txBody>
                    <a:bodyPr/>
                    <a:lstStyle/>
                    <a:p>
                      <a:pPr algn="ctr"/>
                      <a:r>
                        <a:rPr lang="en-US" sz="1050" b="1" dirty="0">
                          <a:latin typeface="Aptos" panose="020B0004020202020204" pitchFamily="34" charset="0"/>
                        </a:rPr>
                        <a:t>Dozens</a:t>
                      </a:r>
                    </a:p>
                  </a:txBody>
                  <a:tcPr>
                    <a:solidFill>
                      <a:srgbClr val="509753">
                        <a:alpha val="10000"/>
                      </a:srgbClr>
                    </a:solidFill>
                  </a:tcPr>
                </a:tc>
                <a:tc>
                  <a:txBody>
                    <a:bodyPr/>
                    <a:lstStyle/>
                    <a:p>
                      <a:pPr algn="ctr"/>
                      <a:r>
                        <a:rPr lang="en-US" sz="1050" b="1" dirty="0">
                          <a:latin typeface="Aptos" panose="020B0004020202020204" pitchFamily="34" charset="0"/>
                        </a:rPr>
                        <a:t>April 30, 2026</a:t>
                      </a:r>
                    </a:p>
                  </a:txBody>
                  <a:tcPr>
                    <a:solidFill>
                      <a:srgbClr val="509753">
                        <a:alpha val="10000"/>
                      </a:srgbClr>
                    </a:solidFill>
                  </a:tcPr>
                </a:tc>
                <a:tc>
                  <a:txBody>
                    <a:bodyPr/>
                    <a:lstStyle/>
                    <a:p>
                      <a:pPr algn="ctr"/>
                      <a:r>
                        <a:rPr lang="en-US" sz="1050" b="1" dirty="0">
                          <a:latin typeface="Aptos" panose="020B0004020202020204" pitchFamily="34" charset="0"/>
                        </a:rPr>
                        <a:t>None</a:t>
                      </a:r>
                    </a:p>
                  </a:txBody>
                  <a:tcPr>
                    <a:solidFill>
                      <a:srgbClr val="509753">
                        <a:alpha val="10000"/>
                      </a:srgbClr>
                    </a:solidFill>
                  </a:tcPr>
                </a:tc>
                <a:extLst>
                  <a:ext uri="{0D108BD9-81ED-4DB2-BD59-A6C34878D82A}">
                    <a16:rowId xmlns:a16="http://schemas.microsoft.com/office/drawing/2014/main" val="368715556"/>
                  </a:ext>
                </a:extLst>
              </a:tr>
            </a:tbl>
          </a:graphicData>
        </a:graphic>
      </p:graphicFrame>
    </p:spTree>
    <p:extLst>
      <p:ext uri="{BB962C8B-B14F-4D97-AF65-F5344CB8AC3E}">
        <p14:creationId xmlns:p14="http://schemas.microsoft.com/office/powerpoint/2010/main" val="29069442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4E28-467F-0B46-051D-EF639DE0836F}"/>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CF98F00D-AB2D-F521-5882-D2FA66F6437A}"/>
              </a:ext>
            </a:extLst>
          </p:cNvPr>
          <p:cNvSpPr txBox="1"/>
          <p:nvPr/>
        </p:nvSpPr>
        <p:spPr>
          <a:xfrm>
            <a:off x="700357" y="216016"/>
            <a:ext cx="8328405" cy="370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dirty="0"/>
              <a:t>Stretch Code Adoption Grants: Program Purpose</a:t>
            </a:r>
            <a:endParaRPr sz="2400" b="1" dirty="0"/>
          </a:p>
        </p:txBody>
      </p:sp>
      <p:grpSp>
        <p:nvGrpSpPr>
          <p:cNvPr id="2" name="Group">
            <a:extLst>
              <a:ext uri="{FF2B5EF4-FFF2-40B4-BE49-F238E27FC236}">
                <a16:creationId xmlns:a16="http://schemas.microsoft.com/office/drawing/2014/main" id="{DFE76410-1778-B1F0-11F1-03F7D35D7DA2}"/>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E03C344C-76F0-BB98-011C-E0869393FFD7}"/>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FA0EA01C-9844-D6E5-69DD-659BDB18BFD1}"/>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049E64C2-D777-5A7C-2DAE-30BCC806AD73}"/>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7" name="TextBox 6">
            <a:extLst>
              <a:ext uri="{FF2B5EF4-FFF2-40B4-BE49-F238E27FC236}">
                <a16:creationId xmlns:a16="http://schemas.microsoft.com/office/drawing/2014/main" id="{C38A02E4-CC93-4EA8-0B01-EE682EFB3EE1}"/>
              </a:ext>
            </a:extLst>
          </p:cNvPr>
          <p:cNvSpPr txBox="1"/>
          <p:nvPr/>
        </p:nvSpPr>
        <p:spPr>
          <a:xfrm>
            <a:off x="888259" y="1434133"/>
            <a:ext cx="7952600" cy="2816092"/>
          </a:xfrm>
          <a:prstGeom prst="rect">
            <a:avLst/>
          </a:prstGeom>
          <a:noFill/>
        </p:spPr>
        <p:txBody>
          <a:bodyPr wrap="square" rtlCol="0">
            <a:spAutoFit/>
          </a:bodyPr>
          <a:lstStyle/>
          <a:p>
            <a:r>
              <a:rPr lang="en-US" sz="1600" dirty="0"/>
              <a:t>	The Stretch Building Code Grant Program provides financial support for 	municipalities to adopt, implement, and enforce the Illinois Stretch Energy 	Code. Funding supports education, community engagement, and technical 	assistance to help municipalities integrate the stretch code into their 	regulatory frameworks.</a:t>
            </a:r>
          </a:p>
          <a:p>
            <a:endParaRPr lang="en-US" sz="1600" dirty="0"/>
          </a:p>
          <a:p>
            <a:endParaRPr lang="en-US" sz="1600" dirty="0"/>
          </a:p>
          <a:p>
            <a:r>
              <a:rPr lang="en-US" sz="1600" dirty="0"/>
              <a:t>	Eligible applicants are </a:t>
            </a:r>
            <a:r>
              <a:rPr lang="en-US" sz="1600" b="1" dirty="0"/>
              <a:t>municipalities</a:t>
            </a:r>
            <a:r>
              <a:rPr lang="en-US" sz="1600" dirty="0"/>
              <a:t> defined under the Energy Efficient 	Building Act (20 ILCS 3125/1) as any city, village, or incorporated town.</a:t>
            </a:r>
          </a:p>
          <a:p>
            <a:pPr lvl="0">
              <a:lnSpc>
                <a:spcPct val="107000"/>
              </a:lnSpc>
              <a:buClr>
                <a:srgbClr val="575757"/>
              </a:buClr>
              <a:buSzPts val="900"/>
            </a:pPr>
            <a:endParaRPr lang="en-US" sz="1600" dirty="0">
              <a:solidFill>
                <a:schemeClr val="tx1"/>
              </a:solidFill>
              <a:latin typeface="+mj-lt"/>
              <a:ea typeface="Open Sans"/>
              <a:cs typeface="Open Sans"/>
              <a:sym typeface="Open Sans"/>
            </a:endParaRPr>
          </a:p>
          <a:p>
            <a:pPr lvl="0">
              <a:lnSpc>
                <a:spcPct val="107000"/>
              </a:lnSpc>
              <a:buClr>
                <a:srgbClr val="575757"/>
              </a:buClr>
              <a:buSzPts val="900"/>
            </a:pPr>
            <a:endParaRPr lang="en" sz="1600" dirty="0">
              <a:solidFill>
                <a:schemeClr val="tx1"/>
              </a:solidFill>
              <a:latin typeface="+mj-lt"/>
              <a:ea typeface="Open Sans"/>
              <a:cs typeface="Open Sans"/>
              <a:sym typeface="Open Sans"/>
            </a:endParaRPr>
          </a:p>
        </p:txBody>
      </p:sp>
      <p:pic>
        <p:nvPicPr>
          <p:cNvPr id="10" name="Graphic 9" descr="Lightbulb outline">
            <a:extLst>
              <a:ext uri="{FF2B5EF4-FFF2-40B4-BE49-F238E27FC236}">
                <a16:creationId xmlns:a16="http://schemas.microsoft.com/office/drawing/2014/main" id="{7F44EF2A-2F7A-08EC-B043-E869F125F0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79714" y="1510455"/>
            <a:ext cx="914400" cy="914400"/>
          </a:xfrm>
          <a:prstGeom prst="rect">
            <a:avLst/>
          </a:prstGeom>
        </p:spPr>
      </p:pic>
      <p:pic>
        <p:nvPicPr>
          <p:cNvPr id="12" name="Graphic 11" descr="City outline">
            <a:extLst>
              <a:ext uri="{FF2B5EF4-FFF2-40B4-BE49-F238E27FC236}">
                <a16:creationId xmlns:a16="http://schemas.microsoft.com/office/drawing/2014/main" id="{42ED33CB-C204-7335-3C39-8A8946FB61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7056" y="2891226"/>
            <a:ext cx="914400" cy="914400"/>
          </a:xfrm>
          <a:prstGeom prst="rect">
            <a:avLst/>
          </a:prstGeom>
        </p:spPr>
      </p:pic>
    </p:spTree>
    <p:extLst>
      <p:ext uri="{BB962C8B-B14F-4D97-AF65-F5344CB8AC3E}">
        <p14:creationId xmlns:p14="http://schemas.microsoft.com/office/powerpoint/2010/main" val="1023647625"/>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2E1F115E89CB499095A38206170FF0" ma:contentTypeVersion="13" ma:contentTypeDescription="Create a new document." ma:contentTypeScope="" ma:versionID="31bc7df5adbf6b97fddcd96f3e80d250">
  <xsd:schema xmlns:xsd="http://www.w3.org/2001/XMLSchema" xmlns:xs="http://www.w3.org/2001/XMLSchema" xmlns:p="http://schemas.microsoft.com/office/2006/metadata/properties" xmlns:ns2="21594ae4-dac7-4608-b00f-c06c09592756" xmlns:ns3="f6c68fd0-9dc4-4741-be4b-7f15a6d91b63" targetNamespace="http://schemas.microsoft.com/office/2006/metadata/properties" ma:root="true" ma:fieldsID="4d7ef3001867a5fec2294cf35db87f49" ns2:_="" ns3:_="">
    <xsd:import namespace="21594ae4-dac7-4608-b00f-c06c09592756"/>
    <xsd:import namespace="f6c68fd0-9dc4-4741-be4b-7f15a6d91b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94ae4-dac7-4608-b00f-c06c09592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6f4e345-88e6-4f5b-aa95-ff1959f62b2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c68fd0-9dc4-4741-be4b-7f15a6d91b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362e708-67c1-43b7-ad59-a91e4b045451}" ma:internalName="TaxCatchAll" ma:showField="CatchAllData" ma:web="f6c68fd0-9dc4-4741-be4b-7f15a6d91b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594ae4-dac7-4608-b00f-c06c09592756">
      <Terms xmlns="http://schemas.microsoft.com/office/infopath/2007/PartnerControls"/>
    </lcf76f155ced4ddcb4097134ff3c332f>
    <TaxCatchAll xmlns="f6c68fd0-9dc4-4741-be4b-7f15a6d91b63" xsi:nil="true"/>
  </documentManagement>
</p:properties>
</file>

<file path=customXml/itemProps1.xml><?xml version="1.0" encoding="utf-8"?>
<ds:datastoreItem xmlns:ds="http://schemas.openxmlformats.org/officeDocument/2006/customXml" ds:itemID="{01ED2CE8-83A4-40E2-9F30-83256E85F490}">
  <ds:schemaRefs>
    <ds:schemaRef ds:uri="http://schemas.microsoft.com/sharepoint/v3/contenttype/forms"/>
  </ds:schemaRefs>
</ds:datastoreItem>
</file>

<file path=customXml/itemProps2.xml><?xml version="1.0" encoding="utf-8"?>
<ds:datastoreItem xmlns:ds="http://schemas.openxmlformats.org/officeDocument/2006/customXml" ds:itemID="{A3C8AB13-DF32-461E-ADC4-BF77CFC02D6D}">
  <ds:schemaRefs>
    <ds:schemaRef ds:uri="21594ae4-dac7-4608-b00f-c06c09592756"/>
    <ds:schemaRef ds:uri="f6c68fd0-9dc4-4741-be4b-7f15a6d91b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00B9DA-0EC5-4085-AC7F-1D91738985F0}">
  <ds:schemaRefs>
    <ds:schemaRef ds:uri="21594ae4-dac7-4608-b00f-c06c09592756"/>
    <ds:schemaRef ds:uri="f6c68fd0-9dc4-4741-be4b-7f15a6d91b6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407</TotalTime>
  <Words>822</Words>
  <Application>Microsoft Macintosh PowerPoint</Application>
  <PresentationFormat>On-screen Show (16:9)</PresentationFormat>
  <Paragraphs>125</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Trebuchet MS</vt:lpstr>
      <vt:lpstr>Open Sans</vt:lpstr>
      <vt:lpstr>Arial</vt:lpstr>
      <vt:lpstr>Open Sans Light</vt:lpstr>
      <vt:lpstr>Aptos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for Further Questions</vt:lpstr>
      <vt:lpstr>Other IFA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Goold</dc:creator>
  <cp:lastModifiedBy>Chelsea Kammerer</cp:lastModifiedBy>
  <cp:revision>9</cp:revision>
  <dcterms:modified xsi:type="dcterms:W3CDTF">2026-04-03T16:27:00Z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0x0101003F2E1F115E89CB499095A38206170FF0</vt:lpwstr>
  </property>
  <property fmtid="{D5CDD505-2E9C-101B-9397-08002B2CF9AE}" pid="3" name="MediaServiceImageTags">
    <vt:lpwstr/>
  </property>
</Properties>
</file>